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60" r:id="rId3"/>
    <p:sldId id="268" r:id="rId4"/>
    <p:sldId id="277" r:id="rId5"/>
    <p:sldId id="287" r:id="rId6"/>
    <p:sldId id="275" r:id="rId7"/>
    <p:sldId id="281" r:id="rId8"/>
    <p:sldId id="280" r:id="rId9"/>
    <p:sldId id="285" r:id="rId10"/>
    <p:sldId id="286" r:id="rId11"/>
    <p:sldId id="284" r:id="rId12"/>
    <p:sldId id="272" r:id="rId13"/>
    <p:sldId id="265" r:id="rId14"/>
    <p:sldId id="276" r:id="rId15"/>
    <p:sldId id="258" r:id="rId16"/>
    <p:sldId id="282" r:id="rId17"/>
    <p:sldId id="283" r:id="rId18"/>
    <p:sldId id="271" r:id="rId1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TZ Gregor" initials="FG" lastIdx="1" clrIdx="0">
    <p:extLst>
      <p:ext uri="{19B8F6BF-5375-455C-9EA6-DF929625EA0E}">
        <p15:presenceInfo xmlns:p15="http://schemas.microsoft.com/office/powerpoint/2012/main" userId="FRITZ Greg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1D3D3E"/>
    <a:srgbClr val="00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1022" autoAdjust="0"/>
  </p:normalViewPr>
  <p:slideViewPr>
    <p:cSldViewPr snapToGrid="0">
      <p:cViewPr varScale="1">
        <p:scale>
          <a:sx n="93" d="100"/>
          <a:sy n="93" d="100"/>
        </p:scale>
        <p:origin x="2118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970" y="2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0D790-DE47-4548-8C9D-59DF6558543E}" type="doc">
      <dgm:prSet loTypeId="urn:microsoft.com/office/officeart/2005/8/layout/hList9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18ED4362-5F9F-4191-B10E-8D704881DE69}">
      <dgm:prSet phldrT="[Text]"/>
      <dgm:spPr/>
      <dgm:t>
        <a:bodyPr/>
        <a:lstStyle/>
        <a:p>
          <a:endParaRPr lang="de-DE" sz="3000" dirty="0">
            <a:solidFill>
              <a:srgbClr val="010000"/>
            </a:solidFill>
            <a:latin typeface="Calibri"/>
            <a:cs typeface="Calibri"/>
          </a:endParaRPr>
        </a:p>
      </dgm:t>
    </dgm:pt>
    <dgm:pt modelId="{C6310B8B-E827-489B-A295-C2C00E0C2B75}" type="parTrans" cxnId="{3A64344F-0038-4A3A-946C-F7FA52B44CAB}">
      <dgm:prSet/>
      <dgm:spPr/>
      <dgm:t>
        <a:bodyPr/>
        <a:lstStyle/>
        <a:p>
          <a:endParaRPr lang="de-DE"/>
        </a:p>
      </dgm:t>
    </dgm:pt>
    <dgm:pt modelId="{69ECD241-1932-4130-B94D-E198F3CA1F25}" type="sibTrans" cxnId="{3A64344F-0038-4A3A-946C-F7FA52B44CAB}">
      <dgm:prSet/>
      <dgm:spPr/>
      <dgm:t>
        <a:bodyPr/>
        <a:lstStyle/>
        <a:p>
          <a:endParaRPr lang="de-DE"/>
        </a:p>
      </dgm:t>
    </dgm:pt>
    <dgm:pt modelId="{E0A65D1A-0C70-48D5-BD7B-673BEF97EE62}">
      <dgm:prSet phldrT="[Text]"/>
      <dgm:spPr/>
      <dgm:t>
        <a:bodyPr/>
        <a:lstStyle/>
        <a:p>
          <a:r>
            <a:rPr lang="de-DE" dirty="0">
              <a:latin typeface="+mj-lt"/>
            </a:rPr>
            <a:t>FH-Prof. Dipl.-Ing. Dr. Wolfgang Werth</a:t>
          </a:r>
        </a:p>
      </dgm:t>
    </dgm:pt>
    <dgm:pt modelId="{CCB59BEA-4EDC-48E8-865B-D021CC549ABC}" type="parTrans" cxnId="{95F9A3E8-EF1A-4CA3-8AB5-053D22A58FC9}">
      <dgm:prSet/>
      <dgm:spPr/>
      <dgm:t>
        <a:bodyPr/>
        <a:lstStyle/>
        <a:p>
          <a:endParaRPr lang="de-DE"/>
        </a:p>
      </dgm:t>
    </dgm:pt>
    <dgm:pt modelId="{16B8335F-A166-4AE5-9D2D-64D5402BD151}" type="sibTrans" cxnId="{95F9A3E8-EF1A-4CA3-8AB5-053D22A58FC9}">
      <dgm:prSet/>
      <dgm:spPr/>
      <dgm:t>
        <a:bodyPr/>
        <a:lstStyle/>
        <a:p>
          <a:endParaRPr lang="de-DE"/>
        </a:p>
      </dgm:t>
    </dgm:pt>
    <dgm:pt modelId="{6E279C83-CDF2-4BAB-B664-C3BEEC1838F7}">
      <dgm:prSet phldrT="[Text]"/>
      <dgm:spPr>
        <a:solidFill>
          <a:schemeClr val="bg1">
            <a:lumMod val="95000"/>
            <a:alpha val="90000"/>
          </a:schemeClr>
        </a:solidFill>
        <a:effectLst/>
        <a:scene3d>
          <a:camera prst="orthographicFront"/>
          <a:lightRig rig="threePt" dir="t">
            <a:rot lat="0" lon="0" rev="7500000"/>
          </a:lightRig>
        </a:scene3d>
      </dgm:spPr>
      <dgm:t>
        <a:bodyPr/>
        <a:lstStyle/>
        <a:p>
          <a:r>
            <a:rPr lang="de-DE" dirty="0">
              <a:latin typeface="+mj-lt"/>
            </a:rPr>
            <a:t>Heinz-Peter </a:t>
          </a:r>
          <a:r>
            <a:rPr lang="de-DE" dirty="0" err="1">
              <a:latin typeface="+mj-lt"/>
            </a:rPr>
            <a:t>Liechtenecker</a:t>
          </a:r>
          <a:r>
            <a:rPr lang="de-DE" dirty="0">
              <a:latin typeface="+mj-lt"/>
            </a:rPr>
            <a:t>, </a:t>
          </a:r>
          <a:r>
            <a:rPr lang="de-DE" dirty="0" err="1">
              <a:latin typeface="+mj-lt"/>
            </a:rPr>
            <a:t>BSc</a:t>
          </a:r>
          <a:r>
            <a:rPr lang="de-DE" dirty="0">
              <a:latin typeface="+mj-lt"/>
            </a:rPr>
            <a:t> </a:t>
          </a:r>
          <a:r>
            <a:rPr lang="de-DE" dirty="0" err="1">
              <a:latin typeface="+mj-lt"/>
            </a:rPr>
            <a:t>MSc</a:t>
          </a:r>
          <a:r>
            <a:rPr lang="de-DE">
              <a:latin typeface="+mj-lt"/>
            </a:rPr>
            <a:t> </a:t>
          </a:r>
          <a:r>
            <a:rPr lang="de-DE" dirty="0">
              <a:latin typeface="+mj-lt"/>
            </a:rPr>
            <a:t> </a:t>
          </a:r>
        </a:p>
      </dgm:t>
    </dgm:pt>
    <dgm:pt modelId="{96152D09-0877-4292-8F19-5B9A8A55688F}" type="parTrans" cxnId="{1AA060AA-9139-42B9-9689-2178D4DD27EB}">
      <dgm:prSet/>
      <dgm:spPr/>
      <dgm:t>
        <a:bodyPr/>
        <a:lstStyle/>
        <a:p>
          <a:endParaRPr lang="de-DE"/>
        </a:p>
      </dgm:t>
    </dgm:pt>
    <dgm:pt modelId="{AA361C58-C1F9-417B-9873-33C202D3203A}" type="sibTrans" cxnId="{1AA060AA-9139-42B9-9689-2178D4DD27EB}">
      <dgm:prSet/>
      <dgm:spPr/>
      <dgm:t>
        <a:bodyPr/>
        <a:lstStyle/>
        <a:p>
          <a:endParaRPr lang="de-DE"/>
        </a:p>
      </dgm:t>
    </dgm:pt>
    <dgm:pt modelId="{89BEAAFD-6815-4F88-BA80-8EFB858755B8}">
      <dgm:prSet phldrT="[Text]"/>
      <dgm:spPr/>
      <dgm:t>
        <a:bodyPr/>
        <a:lstStyle/>
        <a:p>
          <a:endParaRPr lang="de-DE" dirty="0">
            <a:latin typeface="+mj-lt"/>
          </a:endParaRPr>
        </a:p>
      </dgm:t>
    </dgm:pt>
    <dgm:pt modelId="{37847C9E-2C36-4FAC-B314-612174AA7B92}" type="parTrans" cxnId="{DB99C687-CE59-4C94-9A11-9ECB3964AED2}">
      <dgm:prSet/>
      <dgm:spPr/>
      <dgm:t>
        <a:bodyPr/>
        <a:lstStyle/>
        <a:p>
          <a:endParaRPr lang="de-DE"/>
        </a:p>
      </dgm:t>
    </dgm:pt>
    <dgm:pt modelId="{201DCE27-5A2B-4F67-9CE9-ACE7F7807F4D}" type="sibTrans" cxnId="{DB99C687-CE59-4C94-9A11-9ECB3964AED2}">
      <dgm:prSet/>
      <dgm:spPr/>
      <dgm:t>
        <a:bodyPr/>
        <a:lstStyle/>
        <a:p>
          <a:endParaRPr lang="de-DE"/>
        </a:p>
      </dgm:t>
    </dgm:pt>
    <dgm:pt modelId="{EE06E48B-7C22-4EDC-927F-DEAC2C468059}">
      <dgm:prSet phldrT="[Text]"/>
      <dgm:spPr/>
      <dgm:t>
        <a:bodyPr/>
        <a:lstStyle/>
        <a:p>
          <a:r>
            <a:rPr lang="de-DE" dirty="0">
              <a:latin typeface="+mj-lt"/>
              <a:cs typeface="Calibri"/>
            </a:rPr>
            <a:t>Gregor Fritz</a:t>
          </a:r>
        </a:p>
      </dgm:t>
    </dgm:pt>
    <dgm:pt modelId="{C08A6338-B451-4F4B-B226-CA382285C7CD}" type="parTrans" cxnId="{0DDA8E1C-D1E8-4AA6-9441-F3B2C4109081}">
      <dgm:prSet/>
      <dgm:spPr/>
      <dgm:t>
        <a:bodyPr/>
        <a:lstStyle/>
        <a:p>
          <a:endParaRPr lang="de-DE"/>
        </a:p>
      </dgm:t>
    </dgm:pt>
    <dgm:pt modelId="{712356BE-B034-473A-8ECA-FCAE075BEE5A}" type="sibTrans" cxnId="{0DDA8E1C-D1E8-4AA6-9441-F3B2C4109081}">
      <dgm:prSet/>
      <dgm:spPr/>
      <dgm:t>
        <a:bodyPr/>
        <a:lstStyle/>
        <a:p>
          <a:endParaRPr lang="de-DE"/>
        </a:p>
      </dgm:t>
    </dgm:pt>
    <dgm:pt modelId="{8FBDC847-758A-4CA5-B729-1DD49BBB79E3}">
      <dgm:prSet phldrT="[Text]"/>
      <dgm:spPr>
        <a:solidFill>
          <a:schemeClr val="bg1">
            <a:lumMod val="95000"/>
            <a:alpha val="90000"/>
          </a:schemeClr>
        </a:solidFill>
        <a:effectLst/>
      </dgm:spPr>
      <dgm:t>
        <a:bodyPr/>
        <a:lstStyle/>
        <a:p>
          <a:r>
            <a:rPr lang="de-DE" dirty="0">
              <a:latin typeface="+mj-lt"/>
            </a:rPr>
            <a:t>Laurenz </a:t>
          </a:r>
          <a:r>
            <a:rPr lang="de-DE" dirty="0" err="1">
              <a:latin typeface="+mj-lt"/>
            </a:rPr>
            <a:t>Hundgeburth</a:t>
          </a:r>
          <a:endParaRPr lang="de-DE" dirty="0">
            <a:latin typeface="+mj-lt"/>
          </a:endParaRPr>
        </a:p>
      </dgm:t>
    </dgm:pt>
    <dgm:pt modelId="{A3E16809-F26D-46FA-B143-F82C708AE5D7}" type="parTrans" cxnId="{DE3E61E6-1BB1-4527-9584-3D46820DC672}">
      <dgm:prSet/>
      <dgm:spPr/>
      <dgm:t>
        <a:bodyPr/>
        <a:lstStyle/>
        <a:p>
          <a:endParaRPr lang="de-DE"/>
        </a:p>
      </dgm:t>
    </dgm:pt>
    <dgm:pt modelId="{3BCD3AAA-D919-4E96-8BBB-8A2D512B46A2}" type="sibTrans" cxnId="{DE3E61E6-1BB1-4527-9584-3D46820DC672}">
      <dgm:prSet/>
      <dgm:spPr/>
      <dgm:t>
        <a:bodyPr/>
        <a:lstStyle/>
        <a:p>
          <a:endParaRPr lang="de-DE"/>
        </a:p>
      </dgm:t>
    </dgm:pt>
    <dgm:pt modelId="{0D0AB251-136E-48DC-9692-6592C5DB9186}" type="pres">
      <dgm:prSet presAssocID="{9790D790-DE47-4548-8C9D-59DF6558543E}" presName="list" presStyleCnt="0">
        <dgm:presLayoutVars>
          <dgm:dir/>
          <dgm:animLvl val="lvl"/>
        </dgm:presLayoutVars>
      </dgm:prSet>
      <dgm:spPr/>
    </dgm:pt>
    <dgm:pt modelId="{55A7EB5A-320F-487A-8E3E-627565C7BBCE}" type="pres">
      <dgm:prSet presAssocID="{18ED4362-5F9F-4191-B10E-8D704881DE69}" presName="posSpace" presStyleCnt="0"/>
      <dgm:spPr/>
    </dgm:pt>
    <dgm:pt modelId="{D4D8EFCB-57A8-4838-B28B-2A6A4328F62F}" type="pres">
      <dgm:prSet presAssocID="{18ED4362-5F9F-4191-B10E-8D704881DE69}" presName="vertFlow" presStyleCnt="0"/>
      <dgm:spPr/>
    </dgm:pt>
    <dgm:pt modelId="{12A408F4-B60F-43A8-A021-8218A919BA93}" type="pres">
      <dgm:prSet presAssocID="{18ED4362-5F9F-4191-B10E-8D704881DE69}" presName="topSpace" presStyleCnt="0"/>
      <dgm:spPr/>
    </dgm:pt>
    <dgm:pt modelId="{64731B7F-9A3E-484F-BF15-496006E42D8F}" type="pres">
      <dgm:prSet presAssocID="{18ED4362-5F9F-4191-B10E-8D704881DE69}" presName="firstComp" presStyleCnt="0"/>
      <dgm:spPr/>
    </dgm:pt>
    <dgm:pt modelId="{6DFC7752-2A83-45A3-A1F6-A2DC30307921}" type="pres">
      <dgm:prSet presAssocID="{18ED4362-5F9F-4191-B10E-8D704881DE69}" presName="firstChild" presStyleLbl="bgAccFollowNode1" presStyleIdx="0" presStyleCnt="4"/>
      <dgm:spPr/>
    </dgm:pt>
    <dgm:pt modelId="{DAAEC96E-703B-4450-A55B-A038A684724F}" type="pres">
      <dgm:prSet presAssocID="{18ED4362-5F9F-4191-B10E-8D704881DE69}" presName="firstChildTx" presStyleLbl="bgAccFollowNode1" presStyleIdx="0" presStyleCnt="4">
        <dgm:presLayoutVars>
          <dgm:bulletEnabled val="1"/>
        </dgm:presLayoutVars>
      </dgm:prSet>
      <dgm:spPr/>
    </dgm:pt>
    <dgm:pt modelId="{6544FA4E-6EE0-467A-ADC2-71FA9639691F}" type="pres">
      <dgm:prSet presAssocID="{6E279C83-CDF2-4BAB-B664-C3BEEC1838F7}" presName="comp" presStyleCnt="0"/>
      <dgm:spPr/>
    </dgm:pt>
    <dgm:pt modelId="{0E0D855B-D127-49A8-B309-8B3E733384D5}" type="pres">
      <dgm:prSet presAssocID="{6E279C83-CDF2-4BAB-B664-C3BEEC1838F7}" presName="child" presStyleLbl="bgAccFollowNode1" presStyleIdx="1" presStyleCnt="4"/>
      <dgm:spPr/>
    </dgm:pt>
    <dgm:pt modelId="{55E6C120-7A8B-43B0-8817-2187B138C562}" type="pres">
      <dgm:prSet presAssocID="{6E279C83-CDF2-4BAB-B664-C3BEEC1838F7}" presName="childTx" presStyleLbl="bgAccFollowNode1" presStyleIdx="1" presStyleCnt="4">
        <dgm:presLayoutVars>
          <dgm:bulletEnabled val="1"/>
        </dgm:presLayoutVars>
      </dgm:prSet>
      <dgm:spPr/>
    </dgm:pt>
    <dgm:pt modelId="{D20B095C-83FE-4D28-8ADF-D2C112488059}" type="pres">
      <dgm:prSet presAssocID="{18ED4362-5F9F-4191-B10E-8D704881DE69}" presName="negSpace" presStyleCnt="0"/>
      <dgm:spPr/>
    </dgm:pt>
    <dgm:pt modelId="{9E6C90EC-A267-43F3-99F8-E784E4831D7C}" type="pres">
      <dgm:prSet presAssocID="{18ED4362-5F9F-4191-B10E-8D704881DE69}" presName="circle" presStyleLbl="node1" presStyleIdx="0" presStyleCnt="2"/>
      <dgm:spPr/>
    </dgm:pt>
    <dgm:pt modelId="{2AAE8D20-6F95-4AD5-941E-BE290F5270B9}" type="pres">
      <dgm:prSet presAssocID="{69ECD241-1932-4130-B94D-E198F3CA1F25}" presName="transSpace" presStyleCnt="0"/>
      <dgm:spPr/>
    </dgm:pt>
    <dgm:pt modelId="{02358AB4-BA11-47D0-8D2E-303FF78BC2FC}" type="pres">
      <dgm:prSet presAssocID="{89BEAAFD-6815-4F88-BA80-8EFB858755B8}" presName="posSpace" presStyleCnt="0"/>
      <dgm:spPr/>
    </dgm:pt>
    <dgm:pt modelId="{E9DFA2E4-2ACC-4610-980C-5EE4F718294B}" type="pres">
      <dgm:prSet presAssocID="{89BEAAFD-6815-4F88-BA80-8EFB858755B8}" presName="vertFlow" presStyleCnt="0"/>
      <dgm:spPr/>
    </dgm:pt>
    <dgm:pt modelId="{2A20D8A7-17F3-4C9E-9C25-3728A581F80A}" type="pres">
      <dgm:prSet presAssocID="{89BEAAFD-6815-4F88-BA80-8EFB858755B8}" presName="topSpace" presStyleCnt="0"/>
      <dgm:spPr/>
    </dgm:pt>
    <dgm:pt modelId="{7078A100-D1A7-4269-9F99-069CBBD11EC1}" type="pres">
      <dgm:prSet presAssocID="{89BEAAFD-6815-4F88-BA80-8EFB858755B8}" presName="firstComp" presStyleCnt="0"/>
      <dgm:spPr/>
    </dgm:pt>
    <dgm:pt modelId="{C322394C-041A-4C17-B608-64E6BD0BDACC}" type="pres">
      <dgm:prSet presAssocID="{89BEAAFD-6815-4F88-BA80-8EFB858755B8}" presName="firstChild" presStyleLbl="bgAccFollowNode1" presStyleIdx="2" presStyleCnt="4"/>
      <dgm:spPr/>
    </dgm:pt>
    <dgm:pt modelId="{FD1DCC4E-B014-46DE-954C-8D9E31D20F25}" type="pres">
      <dgm:prSet presAssocID="{89BEAAFD-6815-4F88-BA80-8EFB858755B8}" presName="firstChildTx" presStyleLbl="bgAccFollowNode1" presStyleIdx="2" presStyleCnt="4">
        <dgm:presLayoutVars>
          <dgm:bulletEnabled val="1"/>
        </dgm:presLayoutVars>
      </dgm:prSet>
      <dgm:spPr/>
    </dgm:pt>
    <dgm:pt modelId="{E0EDAAA1-ADCF-4F1C-B735-8CC85C0E3721}" type="pres">
      <dgm:prSet presAssocID="{8FBDC847-758A-4CA5-B729-1DD49BBB79E3}" presName="comp" presStyleCnt="0"/>
      <dgm:spPr/>
    </dgm:pt>
    <dgm:pt modelId="{73FF1C27-9381-4A7F-BC30-9BA4A6E941BA}" type="pres">
      <dgm:prSet presAssocID="{8FBDC847-758A-4CA5-B729-1DD49BBB79E3}" presName="child" presStyleLbl="bgAccFollowNode1" presStyleIdx="3" presStyleCnt="4" custLinFactNeighborX="63"/>
      <dgm:spPr/>
    </dgm:pt>
    <dgm:pt modelId="{5343F757-B9FF-4189-8DA7-7B08394A6263}" type="pres">
      <dgm:prSet presAssocID="{8FBDC847-758A-4CA5-B729-1DD49BBB79E3}" presName="childTx" presStyleLbl="bgAccFollowNode1" presStyleIdx="3" presStyleCnt="4">
        <dgm:presLayoutVars>
          <dgm:bulletEnabled val="1"/>
        </dgm:presLayoutVars>
      </dgm:prSet>
      <dgm:spPr/>
    </dgm:pt>
    <dgm:pt modelId="{6CA7D954-3578-4EF3-8C3B-082E078384D2}" type="pres">
      <dgm:prSet presAssocID="{89BEAAFD-6815-4F88-BA80-8EFB858755B8}" presName="negSpace" presStyleCnt="0"/>
      <dgm:spPr/>
    </dgm:pt>
    <dgm:pt modelId="{CBFF8E0F-55B3-4B82-88CC-FBD02B197913}" type="pres">
      <dgm:prSet presAssocID="{89BEAAFD-6815-4F88-BA80-8EFB858755B8}" presName="circle" presStyleLbl="node1" presStyleIdx="1" presStyleCnt="2"/>
      <dgm:spPr/>
    </dgm:pt>
  </dgm:ptLst>
  <dgm:cxnLst>
    <dgm:cxn modelId="{D490F00F-E65D-4C5B-9F3F-9D84FD9F5A41}" type="presOf" srcId="{9790D790-DE47-4548-8C9D-59DF6558543E}" destId="{0D0AB251-136E-48DC-9692-6592C5DB9186}" srcOrd="0" destOrd="0" presId="urn:microsoft.com/office/officeart/2005/8/layout/hList9"/>
    <dgm:cxn modelId="{0DDA8E1C-D1E8-4AA6-9441-F3B2C4109081}" srcId="{89BEAAFD-6815-4F88-BA80-8EFB858755B8}" destId="{EE06E48B-7C22-4EDC-927F-DEAC2C468059}" srcOrd="0" destOrd="0" parTransId="{C08A6338-B451-4F4B-B226-CA382285C7CD}" sibTransId="{712356BE-B034-473A-8ECA-FCAE075BEE5A}"/>
    <dgm:cxn modelId="{F85A8A1E-2BAB-48D2-810C-7D450307CAFB}" type="presOf" srcId="{18ED4362-5F9F-4191-B10E-8D704881DE69}" destId="{9E6C90EC-A267-43F3-99F8-E784E4831D7C}" srcOrd="0" destOrd="0" presId="urn:microsoft.com/office/officeart/2005/8/layout/hList9"/>
    <dgm:cxn modelId="{CC28EA30-91BB-4852-8E3B-BF90000D4532}" type="presOf" srcId="{8FBDC847-758A-4CA5-B729-1DD49BBB79E3}" destId="{73FF1C27-9381-4A7F-BC30-9BA4A6E941BA}" srcOrd="0" destOrd="0" presId="urn:microsoft.com/office/officeart/2005/8/layout/hList9"/>
    <dgm:cxn modelId="{B108BA41-0230-45CF-9465-9E49174B2181}" type="presOf" srcId="{6E279C83-CDF2-4BAB-B664-C3BEEC1838F7}" destId="{0E0D855B-D127-49A8-B309-8B3E733384D5}" srcOrd="0" destOrd="0" presId="urn:microsoft.com/office/officeart/2005/8/layout/hList9"/>
    <dgm:cxn modelId="{804DFB67-BADF-4D75-8ADD-B095729DAE16}" type="presOf" srcId="{E0A65D1A-0C70-48D5-BD7B-673BEF97EE62}" destId="{6DFC7752-2A83-45A3-A1F6-A2DC30307921}" srcOrd="0" destOrd="0" presId="urn:microsoft.com/office/officeart/2005/8/layout/hList9"/>
    <dgm:cxn modelId="{28141E4E-22C9-4A5F-9A4A-24767195C41C}" type="presOf" srcId="{8FBDC847-758A-4CA5-B729-1DD49BBB79E3}" destId="{5343F757-B9FF-4189-8DA7-7B08394A6263}" srcOrd="1" destOrd="0" presId="urn:microsoft.com/office/officeart/2005/8/layout/hList9"/>
    <dgm:cxn modelId="{3A64344F-0038-4A3A-946C-F7FA52B44CAB}" srcId="{9790D790-DE47-4548-8C9D-59DF6558543E}" destId="{18ED4362-5F9F-4191-B10E-8D704881DE69}" srcOrd="0" destOrd="0" parTransId="{C6310B8B-E827-489B-A295-C2C00E0C2B75}" sibTransId="{69ECD241-1932-4130-B94D-E198F3CA1F25}"/>
    <dgm:cxn modelId="{C17F5D50-D9D2-434D-B141-9E1FF01BDCB1}" type="presOf" srcId="{89BEAAFD-6815-4F88-BA80-8EFB858755B8}" destId="{CBFF8E0F-55B3-4B82-88CC-FBD02B197913}" srcOrd="0" destOrd="0" presId="urn:microsoft.com/office/officeart/2005/8/layout/hList9"/>
    <dgm:cxn modelId="{DB99C687-CE59-4C94-9A11-9ECB3964AED2}" srcId="{9790D790-DE47-4548-8C9D-59DF6558543E}" destId="{89BEAAFD-6815-4F88-BA80-8EFB858755B8}" srcOrd="1" destOrd="0" parTransId="{37847C9E-2C36-4FAC-B314-612174AA7B92}" sibTransId="{201DCE27-5A2B-4F67-9CE9-ACE7F7807F4D}"/>
    <dgm:cxn modelId="{5E9D5395-4115-483A-A0FB-E287A68DF2F4}" type="presOf" srcId="{EE06E48B-7C22-4EDC-927F-DEAC2C468059}" destId="{FD1DCC4E-B014-46DE-954C-8D9E31D20F25}" srcOrd="1" destOrd="0" presId="urn:microsoft.com/office/officeart/2005/8/layout/hList9"/>
    <dgm:cxn modelId="{1AA060AA-9139-42B9-9689-2178D4DD27EB}" srcId="{18ED4362-5F9F-4191-B10E-8D704881DE69}" destId="{6E279C83-CDF2-4BAB-B664-C3BEEC1838F7}" srcOrd="1" destOrd="0" parTransId="{96152D09-0877-4292-8F19-5B9A8A55688F}" sibTransId="{AA361C58-C1F9-417B-9873-33C202D3203A}"/>
    <dgm:cxn modelId="{CC13E5BF-98B7-4E2D-B920-4176995CD01B}" type="presOf" srcId="{6E279C83-CDF2-4BAB-B664-C3BEEC1838F7}" destId="{55E6C120-7A8B-43B0-8817-2187B138C562}" srcOrd="1" destOrd="0" presId="urn:microsoft.com/office/officeart/2005/8/layout/hList9"/>
    <dgm:cxn modelId="{37E827C1-A9DB-44D2-ADD8-E622DD580C23}" type="presOf" srcId="{EE06E48B-7C22-4EDC-927F-DEAC2C468059}" destId="{C322394C-041A-4C17-B608-64E6BD0BDACC}" srcOrd="0" destOrd="0" presId="urn:microsoft.com/office/officeart/2005/8/layout/hList9"/>
    <dgm:cxn modelId="{66AE8FCF-BFAE-4BCA-B360-B33F96C80979}" type="presOf" srcId="{E0A65D1A-0C70-48D5-BD7B-673BEF97EE62}" destId="{DAAEC96E-703B-4450-A55B-A038A684724F}" srcOrd="1" destOrd="0" presId="urn:microsoft.com/office/officeart/2005/8/layout/hList9"/>
    <dgm:cxn modelId="{DE3E61E6-1BB1-4527-9584-3D46820DC672}" srcId="{89BEAAFD-6815-4F88-BA80-8EFB858755B8}" destId="{8FBDC847-758A-4CA5-B729-1DD49BBB79E3}" srcOrd="1" destOrd="0" parTransId="{A3E16809-F26D-46FA-B143-F82C708AE5D7}" sibTransId="{3BCD3AAA-D919-4E96-8BBB-8A2D512B46A2}"/>
    <dgm:cxn modelId="{95F9A3E8-EF1A-4CA3-8AB5-053D22A58FC9}" srcId="{18ED4362-5F9F-4191-B10E-8D704881DE69}" destId="{E0A65D1A-0C70-48D5-BD7B-673BEF97EE62}" srcOrd="0" destOrd="0" parTransId="{CCB59BEA-4EDC-48E8-865B-D021CC549ABC}" sibTransId="{16B8335F-A166-4AE5-9D2D-64D5402BD151}"/>
    <dgm:cxn modelId="{1BF6DEF8-C81F-4ABC-A8B7-9C133CC1A3E4}" type="presParOf" srcId="{0D0AB251-136E-48DC-9692-6592C5DB9186}" destId="{55A7EB5A-320F-487A-8E3E-627565C7BBCE}" srcOrd="0" destOrd="0" presId="urn:microsoft.com/office/officeart/2005/8/layout/hList9"/>
    <dgm:cxn modelId="{622E2604-CED6-479B-AF1E-45BC1A2004A5}" type="presParOf" srcId="{0D0AB251-136E-48DC-9692-6592C5DB9186}" destId="{D4D8EFCB-57A8-4838-B28B-2A6A4328F62F}" srcOrd="1" destOrd="0" presId="urn:microsoft.com/office/officeart/2005/8/layout/hList9"/>
    <dgm:cxn modelId="{878C8067-7FA7-4B85-BA67-6E12A9E67328}" type="presParOf" srcId="{D4D8EFCB-57A8-4838-B28B-2A6A4328F62F}" destId="{12A408F4-B60F-43A8-A021-8218A919BA93}" srcOrd="0" destOrd="0" presId="urn:microsoft.com/office/officeart/2005/8/layout/hList9"/>
    <dgm:cxn modelId="{C86B3FDE-D451-4026-ACAF-ED86CCB22FB2}" type="presParOf" srcId="{D4D8EFCB-57A8-4838-B28B-2A6A4328F62F}" destId="{64731B7F-9A3E-484F-BF15-496006E42D8F}" srcOrd="1" destOrd="0" presId="urn:microsoft.com/office/officeart/2005/8/layout/hList9"/>
    <dgm:cxn modelId="{D5FB291E-BDA0-4EE0-B243-B5B11AC3D3CD}" type="presParOf" srcId="{64731B7F-9A3E-484F-BF15-496006E42D8F}" destId="{6DFC7752-2A83-45A3-A1F6-A2DC30307921}" srcOrd="0" destOrd="0" presId="urn:microsoft.com/office/officeart/2005/8/layout/hList9"/>
    <dgm:cxn modelId="{F25F5F88-B649-4942-9DA6-8660099999C2}" type="presParOf" srcId="{64731B7F-9A3E-484F-BF15-496006E42D8F}" destId="{DAAEC96E-703B-4450-A55B-A038A684724F}" srcOrd="1" destOrd="0" presId="urn:microsoft.com/office/officeart/2005/8/layout/hList9"/>
    <dgm:cxn modelId="{26325192-C7B5-4936-8490-CF5799F7CA82}" type="presParOf" srcId="{D4D8EFCB-57A8-4838-B28B-2A6A4328F62F}" destId="{6544FA4E-6EE0-467A-ADC2-71FA9639691F}" srcOrd="2" destOrd="0" presId="urn:microsoft.com/office/officeart/2005/8/layout/hList9"/>
    <dgm:cxn modelId="{3C67B41F-CCA1-4672-9A60-6EF1B86B6A1E}" type="presParOf" srcId="{6544FA4E-6EE0-467A-ADC2-71FA9639691F}" destId="{0E0D855B-D127-49A8-B309-8B3E733384D5}" srcOrd="0" destOrd="0" presId="urn:microsoft.com/office/officeart/2005/8/layout/hList9"/>
    <dgm:cxn modelId="{D0A5DF83-EC27-45ED-B621-D4822B61542D}" type="presParOf" srcId="{6544FA4E-6EE0-467A-ADC2-71FA9639691F}" destId="{55E6C120-7A8B-43B0-8817-2187B138C562}" srcOrd="1" destOrd="0" presId="urn:microsoft.com/office/officeart/2005/8/layout/hList9"/>
    <dgm:cxn modelId="{093BD569-23CB-41CF-9530-183839D5A9CA}" type="presParOf" srcId="{0D0AB251-136E-48DC-9692-6592C5DB9186}" destId="{D20B095C-83FE-4D28-8ADF-D2C112488059}" srcOrd="2" destOrd="0" presId="urn:microsoft.com/office/officeart/2005/8/layout/hList9"/>
    <dgm:cxn modelId="{28EB91CF-026B-4400-9247-1F7045EBB7FD}" type="presParOf" srcId="{0D0AB251-136E-48DC-9692-6592C5DB9186}" destId="{9E6C90EC-A267-43F3-99F8-E784E4831D7C}" srcOrd="3" destOrd="0" presId="urn:microsoft.com/office/officeart/2005/8/layout/hList9"/>
    <dgm:cxn modelId="{375843AF-DA00-438F-AF87-3D948A7B00EA}" type="presParOf" srcId="{0D0AB251-136E-48DC-9692-6592C5DB9186}" destId="{2AAE8D20-6F95-4AD5-941E-BE290F5270B9}" srcOrd="4" destOrd="0" presId="urn:microsoft.com/office/officeart/2005/8/layout/hList9"/>
    <dgm:cxn modelId="{CD58F20E-6F64-4D5D-9E1D-1862EB403D7B}" type="presParOf" srcId="{0D0AB251-136E-48DC-9692-6592C5DB9186}" destId="{02358AB4-BA11-47D0-8D2E-303FF78BC2FC}" srcOrd="5" destOrd="0" presId="urn:microsoft.com/office/officeart/2005/8/layout/hList9"/>
    <dgm:cxn modelId="{6E6EC73B-8C63-4968-969A-72E6AA64A8D1}" type="presParOf" srcId="{0D0AB251-136E-48DC-9692-6592C5DB9186}" destId="{E9DFA2E4-2ACC-4610-980C-5EE4F718294B}" srcOrd="6" destOrd="0" presId="urn:microsoft.com/office/officeart/2005/8/layout/hList9"/>
    <dgm:cxn modelId="{451F21C6-C772-44D0-B1F7-B5ECCE99B04D}" type="presParOf" srcId="{E9DFA2E4-2ACC-4610-980C-5EE4F718294B}" destId="{2A20D8A7-17F3-4C9E-9C25-3728A581F80A}" srcOrd="0" destOrd="0" presId="urn:microsoft.com/office/officeart/2005/8/layout/hList9"/>
    <dgm:cxn modelId="{813F4C47-9373-4A03-B1B5-281DEA1D7F05}" type="presParOf" srcId="{E9DFA2E4-2ACC-4610-980C-5EE4F718294B}" destId="{7078A100-D1A7-4269-9F99-069CBBD11EC1}" srcOrd="1" destOrd="0" presId="urn:microsoft.com/office/officeart/2005/8/layout/hList9"/>
    <dgm:cxn modelId="{C4207E8C-2050-4AE6-B014-786B4B3E5386}" type="presParOf" srcId="{7078A100-D1A7-4269-9F99-069CBBD11EC1}" destId="{C322394C-041A-4C17-B608-64E6BD0BDACC}" srcOrd="0" destOrd="0" presId="urn:microsoft.com/office/officeart/2005/8/layout/hList9"/>
    <dgm:cxn modelId="{473837C4-1D39-49B6-8BCF-87C8776EEC3F}" type="presParOf" srcId="{7078A100-D1A7-4269-9F99-069CBBD11EC1}" destId="{FD1DCC4E-B014-46DE-954C-8D9E31D20F25}" srcOrd="1" destOrd="0" presId="urn:microsoft.com/office/officeart/2005/8/layout/hList9"/>
    <dgm:cxn modelId="{2791F211-9B17-4197-A36B-03184463A84E}" type="presParOf" srcId="{E9DFA2E4-2ACC-4610-980C-5EE4F718294B}" destId="{E0EDAAA1-ADCF-4F1C-B735-8CC85C0E3721}" srcOrd="2" destOrd="0" presId="urn:microsoft.com/office/officeart/2005/8/layout/hList9"/>
    <dgm:cxn modelId="{5EF747F6-2E5A-49CE-BCE9-39B0D34FF1FD}" type="presParOf" srcId="{E0EDAAA1-ADCF-4F1C-B735-8CC85C0E3721}" destId="{73FF1C27-9381-4A7F-BC30-9BA4A6E941BA}" srcOrd="0" destOrd="0" presId="urn:microsoft.com/office/officeart/2005/8/layout/hList9"/>
    <dgm:cxn modelId="{CC680615-0C9A-4C70-802B-FE5B6D745F1F}" type="presParOf" srcId="{E0EDAAA1-ADCF-4F1C-B735-8CC85C0E3721}" destId="{5343F757-B9FF-4189-8DA7-7B08394A6263}" srcOrd="1" destOrd="0" presId="urn:microsoft.com/office/officeart/2005/8/layout/hList9"/>
    <dgm:cxn modelId="{128C92B9-1131-4F4F-A5B7-747F2E273098}" type="presParOf" srcId="{0D0AB251-136E-48DC-9692-6592C5DB9186}" destId="{6CA7D954-3578-4EF3-8C3B-082E078384D2}" srcOrd="7" destOrd="0" presId="urn:microsoft.com/office/officeart/2005/8/layout/hList9"/>
    <dgm:cxn modelId="{528289A3-3DF2-47FD-8E43-02D2B7A29350}" type="presParOf" srcId="{0D0AB251-136E-48DC-9692-6592C5DB9186}" destId="{CBFF8E0F-55B3-4B82-88CC-FBD02B197913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C7752-2A83-45A3-A1F6-A2DC30307921}">
      <dsp:nvSpPr>
        <dsp:cNvPr id="0" name=""/>
        <dsp:cNvSpPr/>
      </dsp:nvSpPr>
      <dsp:spPr>
        <a:xfrm>
          <a:off x="1372671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FH-Prof. Dipl.-Ing. Dr. Wolfgang Werth</a:t>
          </a:r>
        </a:p>
      </dsp:txBody>
      <dsp:txXfrm>
        <a:off x="1783990" y="1096641"/>
        <a:ext cx="2159426" cy="1714687"/>
      </dsp:txXfrm>
    </dsp:sp>
    <dsp:sp modelId="{0E0D855B-D127-49A8-B309-8B3E733384D5}">
      <dsp:nvSpPr>
        <dsp:cNvPr id="0" name=""/>
        <dsp:cNvSpPr/>
      </dsp:nvSpPr>
      <dsp:spPr>
        <a:xfrm>
          <a:off x="1372671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Heinz-Peter </a:t>
          </a:r>
          <a:r>
            <a:rPr lang="de-DE" sz="1800" kern="1200" dirty="0" err="1">
              <a:latin typeface="+mj-lt"/>
            </a:rPr>
            <a:t>Liechtenecker</a:t>
          </a:r>
          <a:r>
            <a:rPr lang="de-DE" sz="1800" kern="1200" dirty="0">
              <a:latin typeface="+mj-lt"/>
            </a:rPr>
            <a:t>, </a:t>
          </a:r>
          <a:r>
            <a:rPr lang="de-DE" sz="1800" kern="1200" dirty="0" err="1">
              <a:latin typeface="+mj-lt"/>
            </a:rPr>
            <a:t>BSc</a:t>
          </a:r>
          <a:r>
            <a:rPr lang="de-DE" sz="1800" kern="1200" dirty="0">
              <a:latin typeface="+mj-lt"/>
            </a:rPr>
            <a:t> </a:t>
          </a:r>
          <a:r>
            <a:rPr lang="de-DE" sz="1800" kern="1200" dirty="0" err="1">
              <a:latin typeface="+mj-lt"/>
            </a:rPr>
            <a:t>MSc</a:t>
          </a:r>
          <a:r>
            <a:rPr lang="de-DE" sz="1800" kern="1200">
              <a:latin typeface="+mj-lt"/>
            </a:rPr>
            <a:t> </a:t>
          </a:r>
          <a:r>
            <a:rPr lang="de-DE" sz="1800" kern="1200" dirty="0">
              <a:latin typeface="+mj-lt"/>
            </a:rPr>
            <a:t> </a:t>
          </a:r>
        </a:p>
      </dsp:txBody>
      <dsp:txXfrm>
        <a:off x="1783990" y="2811328"/>
        <a:ext cx="2159426" cy="1714687"/>
      </dsp:txXfrm>
    </dsp:sp>
    <dsp:sp modelId="{9E6C90EC-A267-43F3-99F8-E784E4831D7C}">
      <dsp:nvSpPr>
        <dsp:cNvPr id="0" name=""/>
        <dsp:cNvSpPr/>
      </dsp:nvSpPr>
      <dsp:spPr>
        <a:xfrm>
          <a:off x="1607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solidFill>
              <a:srgbClr val="010000"/>
            </a:solidFill>
            <a:latin typeface="Calibri"/>
            <a:cs typeface="Calibri"/>
          </a:endParaRPr>
        </a:p>
      </dsp:txBody>
      <dsp:txXfrm>
        <a:off x="252592" y="662094"/>
        <a:ext cx="1211860" cy="1211860"/>
      </dsp:txXfrm>
    </dsp:sp>
    <dsp:sp modelId="{C322394C-041A-4C17-B608-64E6BD0BDACC}">
      <dsp:nvSpPr>
        <dsp:cNvPr id="0" name=""/>
        <dsp:cNvSpPr/>
      </dsp:nvSpPr>
      <dsp:spPr>
        <a:xfrm>
          <a:off x="5657247" y="1096641"/>
          <a:ext cx="2570745" cy="171468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  <a:cs typeface="Calibri"/>
            </a:rPr>
            <a:t>Gregor Fritz</a:t>
          </a:r>
        </a:p>
      </dsp:txBody>
      <dsp:txXfrm>
        <a:off x="6068566" y="1096641"/>
        <a:ext cx="2159426" cy="1714687"/>
      </dsp:txXfrm>
    </dsp:sp>
    <dsp:sp modelId="{73FF1C27-9381-4A7F-BC30-9BA4A6E941BA}">
      <dsp:nvSpPr>
        <dsp:cNvPr id="0" name=""/>
        <dsp:cNvSpPr/>
      </dsp:nvSpPr>
      <dsp:spPr>
        <a:xfrm>
          <a:off x="5658854" y="2811328"/>
          <a:ext cx="2570745" cy="171468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+mj-lt"/>
            </a:rPr>
            <a:t>Laurenz </a:t>
          </a:r>
          <a:r>
            <a:rPr lang="de-DE" sz="1800" kern="1200" dirty="0" err="1">
              <a:latin typeface="+mj-lt"/>
            </a:rPr>
            <a:t>Hundgeburth</a:t>
          </a:r>
          <a:endParaRPr lang="de-DE" sz="1800" kern="1200" dirty="0">
            <a:latin typeface="+mj-lt"/>
          </a:endParaRPr>
        </a:p>
      </dsp:txBody>
      <dsp:txXfrm>
        <a:off x="6070173" y="2811328"/>
        <a:ext cx="2159426" cy="1714687"/>
      </dsp:txXfrm>
    </dsp:sp>
    <dsp:sp modelId="{CBFF8E0F-55B3-4B82-88CC-FBD02B197913}">
      <dsp:nvSpPr>
        <dsp:cNvPr id="0" name=""/>
        <dsp:cNvSpPr/>
      </dsp:nvSpPr>
      <dsp:spPr>
        <a:xfrm>
          <a:off x="4286183" y="411109"/>
          <a:ext cx="1713830" cy="171383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>
            <a:latin typeface="+mj-lt"/>
          </a:endParaRPr>
        </a:p>
      </dsp:txBody>
      <dsp:txXfrm>
        <a:off x="4537168" y="662094"/>
        <a:ext cx="1211860" cy="1211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668D2-123E-4938-85D8-3AD165EBC26D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2F17-84BF-4CE5-84A1-CA8092E30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52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Goal: </a:t>
            </a:r>
            <a:r>
              <a:rPr lang="de-AT" dirty="0" err="1"/>
              <a:t>predict</a:t>
            </a:r>
            <a:r>
              <a:rPr lang="de-AT" dirty="0"/>
              <a:t> </a:t>
            </a:r>
            <a:r>
              <a:rPr lang="de-AT" dirty="0" err="1"/>
              <a:t>motor</a:t>
            </a:r>
            <a:r>
              <a:rPr lang="de-AT" dirty="0"/>
              <a:t> </a:t>
            </a:r>
            <a:r>
              <a:rPr lang="de-AT" dirty="0" err="1"/>
              <a:t>shaft</a:t>
            </a:r>
            <a:r>
              <a:rPr lang="de-AT" dirty="0"/>
              <a:t> angle out </a:t>
            </a:r>
            <a:r>
              <a:rPr lang="de-AT" dirty="0" err="1"/>
              <a:t>of</a:t>
            </a:r>
            <a:r>
              <a:rPr lang="de-AT" dirty="0"/>
              <a:t> an </a:t>
            </a:r>
            <a:r>
              <a:rPr lang="de-AT" dirty="0" err="1"/>
              <a:t>image</a:t>
            </a:r>
            <a:endParaRPr lang="de-AT" dirty="0"/>
          </a:p>
          <a:p>
            <a:r>
              <a:rPr lang="de-AT" dirty="0"/>
              <a:t>May </a:t>
            </a:r>
            <a:r>
              <a:rPr lang="de-AT" dirty="0" err="1"/>
              <a:t>seem</a:t>
            </a:r>
            <a:r>
              <a:rPr lang="de-AT" dirty="0"/>
              <a:t> trivial </a:t>
            </a:r>
            <a:r>
              <a:rPr lang="de-AT" dirty="0" err="1"/>
              <a:t>because</a:t>
            </a:r>
            <a:r>
              <a:rPr lang="de-AT" dirty="0"/>
              <a:t> </a:t>
            </a:r>
            <a:r>
              <a:rPr lang="de-AT" dirty="0" err="1"/>
              <a:t>humans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exceptionally</a:t>
            </a:r>
            <a:r>
              <a:rPr lang="de-AT" dirty="0"/>
              <a:t> </a:t>
            </a:r>
            <a:r>
              <a:rPr lang="de-AT" dirty="0" err="1"/>
              <a:t>good</a:t>
            </a:r>
            <a:r>
              <a:rPr lang="de-AT" dirty="0"/>
              <a:t> at </a:t>
            </a:r>
            <a:r>
              <a:rPr lang="de-AT" dirty="0" err="1"/>
              <a:t>extracting</a:t>
            </a:r>
            <a:r>
              <a:rPr lang="de-AT" baseline="0" dirty="0"/>
              <a:t> </a:t>
            </a:r>
            <a:r>
              <a:rPr lang="de-AT" baseline="0" dirty="0" err="1"/>
              <a:t>abstract</a:t>
            </a:r>
            <a:r>
              <a:rPr lang="de-AT" baseline="0" dirty="0"/>
              <a:t> </a:t>
            </a:r>
            <a:r>
              <a:rPr lang="de-AT" baseline="0" dirty="0" err="1"/>
              <a:t>information</a:t>
            </a:r>
            <a:r>
              <a:rPr lang="de-AT" dirty="0"/>
              <a:t>,</a:t>
            </a:r>
          </a:p>
          <a:p>
            <a:r>
              <a:rPr lang="de-AT" dirty="0"/>
              <a:t>But </a:t>
            </a:r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diffucult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programm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traditional </a:t>
            </a:r>
            <a:r>
              <a:rPr lang="de-AT" dirty="0" err="1"/>
              <a:t>methods</a:t>
            </a:r>
            <a:r>
              <a:rPr lang="de-AT" dirty="0"/>
              <a:t>.</a:t>
            </a:r>
          </a:p>
          <a:p>
            <a:r>
              <a:rPr lang="de-AT" dirty="0"/>
              <a:t>The </a:t>
            </a:r>
            <a:r>
              <a:rPr lang="de-AT" dirty="0" err="1"/>
              <a:t>idea</a:t>
            </a:r>
            <a:r>
              <a:rPr lang="de-AT" dirty="0"/>
              <a:t> </a:t>
            </a:r>
            <a:r>
              <a:rPr lang="de-AT" dirty="0" err="1"/>
              <a:t>behind</a:t>
            </a:r>
            <a:r>
              <a:rPr lang="de-AT" dirty="0"/>
              <a:t> </a:t>
            </a: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project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explore</a:t>
            </a:r>
            <a:r>
              <a:rPr lang="de-AT" baseline="0" dirty="0"/>
              <a:t> a </a:t>
            </a:r>
            <a:r>
              <a:rPr lang="de-AT" baseline="0" dirty="0" err="1"/>
              <a:t>new</a:t>
            </a:r>
            <a:r>
              <a:rPr lang="de-AT" baseline="0" dirty="0"/>
              <a:t> </a:t>
            </a:r>
            <a:r>
              <a:rPr lang="de-AT" baseline="0" dirty="0" err="1"/>
              <a:t>mothod</a:t>
            </a:r>
            <a:r>
              <a:rPr lang="de-AT" baseline="0" dirty="0"/>
              <a:t> </a:t>
            </a:r>
            <a:r>
              <a:rPr lang="de-AT" baseline="0" dirty="0" err="1"/>
              <a:t>more</a:t>
            </a:r>
            <a:r>
              <a:rPr lang="de-AT" baseline="0" dirty="0"/>
              <a:t> </a:t>
            </a:r>
            <a:r>
              <a:rPr lang="de-AT" baseline="0" dirty="0" err="1"/>
              <a:t>suited</a:t>
            </a:r>
            <a:r>
              <a:rPr lang="de-AT" baseline="0" dirty="0"/>
              <a:t> </a:t>
            </a:r>
            <a:r>
              <a:rPr lang="de-AT" baseline="0" dirty="0" err="1"/>
              <a:t>for</a:t>
            </a:r>
            <a:r>
              <a:rPr lang="de-AT" baseline="0" dirty="0"/>
              <a:t> such </a:t>
            </a:r>
            <a:r>
              <a:rPr lang="de-AT" baseline="0" dirty="0" err="1"/>
              <a:t>tasks</a:t>
            </a:r>
            <a:r>
              <a:rPr lang="de-AT" baseline="0" dirty="0"/>
              <a:t>: </a:t>
            </a:r>
            <a:r>
              <a:rPr lang="de-AT" baseline="0" dirty="0" err="1"/>
              <a:t>Machine</a:t>
            </a:r>
            <a:r>
              <a:rPr lang="de-AT" baseline="0" dirty="0"/>
              <a:t> </a:t>
            </a:r>
            <a:r>
              <a:rPr lang="de-AT" baseline="0" dirty="0" err="1"/>
              <a:t>learning</a:t>
            </a:r>
            <a:r>
              <a:rPr lang="de-AT" baseline="0" dirty="0"/>
              <a:t>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25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82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Develope</a:t>
            </a:r>
            <a:r>
              <a:rPr lang="de-AT" dirty="0"/>
              <a:t> </a:t>
            </a:r>
            <a:r>
              <a:rPr lang="de-AT" dirty="0" err="1"/>
              <a:t>systems</a:t>
            </a:r>
            <a:r>
              <a:rPr lang="de-AT" baseline="0" dirty="0"/>
              <a:t> </a:t>
            </a:r>
            <a:r>
              <a:rPr lang="de-AT" baseline="0" dirty="0" err="1"/>
              <a:t>that</a:t>
            </a:r>
            <a:r>
              <a:rPr lang="de-AT" baseline="0" dirty="0"/>
              <a:t> </a:t>
            </a:r>
            <a:r>
              <a:rPr lang="de-AT" baseline="0" dirty="0" err="1"/>
              <a:t>con</a:t>
            </a:r>
            <a:r>
              <a:rPr lang="de-AT" baseline="0" dirty="0"/>
              <a:t> </a:t>
            </a:r>
            <a:r>
              <a:rPr lang="de-AT" baseline="0" dirty="0" err="1"/>
              <a:t>automatically</a:t>
            </a:r>
            <a:r>
              <a:rPr lang="de-AT" baseline="0" dirty="0"/>
              <a:t> </a:t>
            </a:r>
            <a:r>
              <a:rPr lang="de-AT" baseline="0" dirty="0" err="1"/>
              <a:t>adapt</a:t>
            </a:r>
            <a:r>
              <a:rPr lang="de-AT" baseline="0" dirty="0"/>
              <a:t> </a:t>
            </a:r>
            <a:r>
              <a:rPr lang="de-AT" baseline="0" dirty="0" err="1"/>
              <a:t>and</a:t>
            </a:r>
            <a:r>
              <a:rPr lang="de-AT" baseline="0" dirty="0"/>
              <a:t> </a:t>
            </a:r>
            <a:r>
              <a:rPr lang="de-AT" baseline="0" dirty="0" err="1"/>
              <a:t>costumise</a:t>
            </a:r>
            <a:r>
              <a:rPr lang="de-AT" baseline="0" dirty="0"/>
              <a:t> </a:t>
            </a:r>
            <a:r>
              <a:rPr lang="de-AT" baseline="0" dirty="0" err="1"/>
              <a:t>themselfs</a:t>
            </a:r>
            <a:r>
              <a:rPr lang="de-AT" baseline="0" dirty="0"/>
              <a:t> </a:t>
            </a:r>
          </a:p>
          <a:p>
            <a:r>
              <a:rPr lang="de-AT" baseline="0" dirty="0" err="1"/>
              <a:t>Discover</a:t>
            </a:r>
            <a:r>
              <a:rPr lang="de-AT" baseline="0" dirty="0"/>
              <a:t> </a:t>
            </a:r>
            <a:r>
              <a:rPr lang="de-AT" baseline="0" dirty="0" err="1"/>
              <a:t>new</a:t>
            </a:r>
            <a:r>
              <a:rPr lang="de-AT" baseline="0" dirty="0"/>
              <a:t> </a:t>
            </a:r>
            <a:r>
              <a:rPr lang="de-AT" baseline="0" dirty="0" err="1"/>
              <a:t>knowledge</a:t>
            </a:r>
            <a:r>
              <a:rPr lang="de-AT" baseline="0" dirty="0"/>
              <a:t> </a:t>
            </a:r>
            <a:r>
              <a:rPr lang="de-AT" baseline="0" dirty="0" err="1"/>
              <a:t>from</a:t>
            </a:r>
            <a:r>
              <a:rPr lang="de-AT" baseline="0" dirty="0"/>
              <a:t> large </a:t>
            </a:r>
            <a:r>
              <a:rPr lang="de-AT" baseline="0" dirty="0" err="1"/>
              <a:t>data</a:t>
            </a:r>
            <a:r>
              <a:rPr lang="de-AT" baseline="0" dirty="0"/>
              <a:t> </a:t>
            </a:r>
            <a:r>
              <a:rPr lang="de-AT" baseline="0" dirty="0" err="1"/>
              <a:t>sets</a:t>
            </a:r>
            <a:r>
              <a:rPr lang="de-AT" baseline="0" dirty="0"/>
              <a:t> </a:t>
            </a:r>
          </a:p>
          <a:p>
            <a:r>
              <a:rPr lang="de-AT" baseline="0" dirty="0" err="1"/>
              <a:t>Automate</a:t>
            </a:r>
            <a:r>
              <a:rPr lang="de-AT" baseline="0" dirty="0"/>
              <a:t> </a:t>
            </a:r>
            <a:r>
              <a:rPr lang="de-AT" baseline="0" dirty="0" err="1"/>
              <a:t>tasks</a:t>
            </a:r>
            <a:r>
              <a:rPr lang="de-AT" baseline="0" dirty="0"/>
              <a:t> </a:t>
            </a:r>
            <a:r>
              <a:rPr lang="de-AT" baseline="0" dirty="0" err="1"/>
              <a:t>which</a:t>
            </a:r>
            <a:r>
              <a:rPr lang="de-AT" baseline="0" dirty="0"/>
              <a:t> </a:t>
            </a:r>
            <a:r>
              <a:rPr lang="de-AT" baseline="0" dirty="0" err="1"/>
              <a:t>require</a:t>
            </a:r>
            <a:r>
              <a:rPr lang="de-AT" baseline="0" dirty="0"/>
              <a:t> </a:t>
            </a:r>
            <a:r>
              <a:rPr lang="de-AT" baseline="0" dirty="0" err="1"/>
              <a:t>some</a:t>
            </a:r>
            <a:r>
              <a:rPr lang="de-AT" baseline="0" dirty="0"/>
              <a:t> </a:t>
            </a:r>
            <a:r>
              <a:rPr lang="de-AT" baseline="0" dirty="0" err="1"/>
              <a:t>intelligence</a:t>
            </a:r>
            <a:endParaRPr lang="de-AT" baseline="0" dirty="0"/>
          </a:p>
          <a:p>
            <a:r>
              <a:rPr lang="de-AT" baseline="0" dirty="0"/>
              <a:t>-&gt; </a:t>
            </a:r>
            <a:r>
              <a:rPr lang="de-AT" baseline="0" dirty="0" err="1"/>
              <a:t>good</a:t>
            </a:r>
            <a:r>
              <a:rPr lang="de-AT" baseline="0" dirty="0"/>
              <a:t> </a:t>
            </a:r>
            <a:r>
              <a:rPr lang="de-AT" baseline="0" dirty="0" err="1"/>
              <a:t>against</a:t>
            </a:r>
            <a:r>
              <a:rPr lang="de-AT" baseline="0" dirty="0"/>
              <a:t> </a:t>
            </a:r>
            <a:r>
              <a:rPr lang="de-AT" baseline="0" dirty="0" err="1"/>
              <a:t>noise</a:t>
            </a:r>
            <a:r>
              <a:rPr lang="de-AT" baseline="0" dirty="0"/>
              <a:t> </a:t>
            </a:r>
            <a:r>
              <a:rPr lang="de-AT" baseline="0" dirty="0" err="1"/>
              <a:t>and</a:t>
            </a:r>
            <a:r>
              <a:rPr lang="de-AT" baseline="0" dirty="0"/>
              <a:t> </a:t>
            </a:r>
            <a:r>
              <a:rPr lang="de-AT" baseline="0" dirty="0" err="1"/>
              <a:t>able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generalise</a:t>
            </a:r>
            <a:r>
              <a:rPr lang="de-AT" baseline="0" dirty="0"/>
              <a:t> </a:t>
            </a:r>
            <a:r>
              <a:rPr lang="de-AT" baseline="0" dirty="0" err="1"/>
              <a:t>to</a:t>
            </a:r>
            <a:r>
              <a:rPr lang="de-AT" baseline="0" dirty="0"/>
              <a:t> </a:t>
            </a:r>
            <a:r>
              <a:rPr lang="de-AT" baseline="0" dirty="0" err="1"/>
              <a:t>new</a:t>
            </a:r>
            <a:r>
              <a:rPr lang="de-AT" baseline="0" dirty="0"/>
              <a:t> </a:t>
            </a:r>
            <a:r>
              <a:rPr lang="de-AT" baseline="0" dirty="0" err="1"/>
              <a:t>examples</a:t>
            </a:r>
            <a:endParaRPr lang="de-AT" baseline="0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477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42F17-84BF-4CE5-84A1-CA8092E3074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81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/>
          <a:srcRect l="2822" t="8334" r="941"/>
          <a:stretch>
            <a:fillRect/>
          </a:stretch>
        </p:blipFill>
        <p:spPr>
          <a:xfrm>
            <a:off x="-18108" y="-55251"/>
            <a:ext cx="9207755" cy="6929126"/>
          </a:xfrm>
          <a:prstGeom prst="rect">
            <a:avLst/>
          </a:prstGeom>
        </p:spPr>
      </p:pic>
      <p:sp>
        <p:nvSpPr>
          <p:cNvPr id="8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026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00" b="1" cap="all" baseline="0">
                <a:solidFill>
                  <a:srgbClr val="CC0000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178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rcRect l="1817"/>
          <a:stretch>
            <a:fillRect/>
          </a:stretch>
        </p:blipFill>
        <p:spPr>
          <a:xfrm>
            <a:off x="1097" y="6102096"/>
            <a:ext cx="4863003" cy="7559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 userDrawn="1"/>
        </p:nvSpPr>
        <p:spPr>
          <a:xfrm>
            <a:off x="6723587" y="6441015"/>
            <a:ext cx="2571750" cy="486833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WWW.FH-KAERNTEN.AT</a:t>
            </a:r>
          </a:p>
        </p:txBody>
      </p:sp>
      <p:pic>
        <p:nvPicPr>
          <p:cNvPr id="13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500" b="1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3403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1197864"/>
            <a:ext cx="4044462" cy="492830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457201" y="100584"/>
            <a:ext cx="5870447" cy="88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625830" y="1197865"/>
            <a:ext cx="4044462" cy="492830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2602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457201" y="2060851"/>
            <a:ext cx="3317173" cy="4065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 typeface="Arial" pitchFamily="34" charset="0"/>
              <a:buNone/>
              <a:defRPr sz="1900">
                <a:solidFill>
                  <a:schemeClr val="tx1"/>
                </a:solidFill>
                <a:latin typeface="Century Gothic" pitchFamily="34" charset="0"/>
              </a:defRPr>
            </a:lvl1pPr>
            <a:lvl2pPr marL="336550" indent="0">
              <a:buFont typeface="Arial" pitchFamily="34" charset="0"/>
              <a:buNone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576263" indent="0">
              <a:buFont typeface="Arial" pitchFamily="34" charset="0"/>
              <a:buNone/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844550" indent="0">
              <a:buFont typeface="Arial" pitchFamily="34" charset="0"/>
              <a:buNone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112838" indent="0">
              <a:buFont typeface="Arial" pitchFamily="34" charset="0"/>
              <a:buNone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3907311" y="1196754"/>
            <a:ext cx="4762980" cy="4929411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itchFamily="34" charset="0"/>
              <a:buChar char="•"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tx1"/>
                </a:solidFill>
                <a:latin typeface="Century Gothic" pitchFamily="34" charset="0"/>
              </a:defRPr>
            </a:lvl2pPr>
            <a:lvl3pPr marL="804863" indent="-228600"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entury Gothic" pitchFamily="34" charset="0"/>
              </a:defRPr>
            </a:lvl3pPr>
            <a:lvl4pPr marL="1073150" indent="-228600">
              <a:buFont typeface="Arial" pitchFamily="34" charset="0"/>
              <a:buChar char="•"/>
              <a:defRPr sz="1900">
                <a:solidFill>
                  <a:schemeClr val="tx1"/>
                </a:solidFill>
                <a:latin typeface="Century Gothic" pitchFamily="34" charset="0"/>
              </a:defRPr>
            </a:lvl4pPr>
            <a:lvl5pPr marL="1341438" indent="-228600">
              <a:buFont typeface="Arial" pitchFamily="34" charset="0"/>
              <a:buChar char="•"/>
              <a:defRPr sz="1700">
                <a:solidFill>
                  <a:schemeClr val="tx1"/>
                </a:solidFill>
                <a:latin typeface="Century Gothic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457201" y="1196751"/>
            <a:ext cx="3317172" cy="864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1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0007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929" y="5229200"/>
            <a:ext cx="8113599" cy="4320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300" b="1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566929" y="1124747"/>
            <a:ext cx="8119872" cy="40653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solidFill>
                  <a:schemeClr val="tx1"/>
                </a:solidFill>
                <a:latin typeface="Century Gothic" pitchFamily="34" charset="0"/>
              </a:defRPr>
            </a:lvl1pPr>
            <a:lvl2pPr marL="622300" indent="-285750">
              <a:buFont typeface="Arial" pitchFamily="34" charset="0"/>
              <a:buChar char="•"/>
              <a:defRPr sz="2300">
                <a:solidFill>
                  <a:schemeClr val="bg1"/>
                </a:solidFill>
                <a:latin typeface="Century Gothic" pitchFamily="34" charset="0"/>
              </a:defRPr>
            </a:lvl2pPr>
            <a:lvl3pPr marL="893763" indent="-228600">
              <a:defRPr sz="2100">
                <a:solidFill>
                  <a:schemeClr val="bg1"/>
                </a:solidFill>
                <a:latin typeface="Century Gothic" pitchFamily="34" charset="0"/>
              </a:defRPr>
            </a:lvl3pPr>
            <a:lvl4pPr marL="1163638" indent="-228600">
              <a:buFont typeface="Arial" pitchFamily="34" charset="0"/>
              <a:buChar char="•"/>
              <a:defRPr sz="1900">
                <a:solidFill>
                  <a:schemeClr val="bg1"/>
                </a:solidFill>
                <a:latin typeface="Century Gothic" pitchFamily="34" charset="0"/>
              </a:defRPr>
            </a:lvl4pPr>
            <a:lvl5pPr marL="1525588" indent="-342900">
              <a:buFont typeface="Arial" pitchFamily="34" charset="0"/>
              <a:buChar char="•"/>
              <a:defRPr sz="1700">
                <a:solidFill>
                  <a:schemeClr val="bg1"/>
                </a:solidFill>
                <a:latin typeface="Century Gothic" pitchFamily="34" charset="0"/>
              </a:defRPr>
            </a:lvl5pPr>
          </a:lstStyle>
          <a:p>
            <a:pPr lvl="0"/>
            <a:endParaRPr lang="de-DE"/>
          </a:p>
        </p:txBody>
      </p:sp>
      <p:sp>
        <p:nvSpPr>
          <p:cNvPr id="10" name="Titel 1"/>
          <p:cNvSpPr txBox="1">
            <a:spLocks/>
          </p:cNvSpPr>
          <p:nvPr userDrawn="1"/>
        </p:nvSpPr>
        <p:spPr>
          <a:xfrm>
            <a:off x="566929" y="5661248"/>
            <a:ext cx="811359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1900" b="0">
                <a:solidFill>
                  <a:schemeClr val="tx1"/>
                </a:solidFill>
              </a:rPr>
              <a:t>Titelmasterformat durch Klicken bearbeiten</a:t>
            </a:r>
          </a:p>
        </p:txBody>
      </p:sp>
      <p:sp>
        <p:nvSpPr>
          <p:cNvPr id="11" name="Titel 1"/>
          <p:cNvSpPr txBox="1">
            <a:spLocks/>
          </p:cNvSpPr>
          <p:nvPr userDrawn="1"/>
        </p:nvSpPr>
        <p:spPr>
          <a:xfrm>
            <a:off x="457200" y="114712"/>
            <a:ext cx="592531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de-DE" sz="250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8486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d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7"/>
          <p:cNvPicPr>
            <a:picLocks noChangeAspect="1"/>
          </p:cNvPicPr>
          <p:nvPr userDrawn="1"/>
        </p:nvPicPr>
        <p:blipFill>
          <a:blip r:embed="rId7"/>
          <a:srcRect l="1817"/>
          <a:stretch>
            <a:fillRect/>
          </a:stretch>
        </p:blipFill>
        <p:spPr>
          <a:xfrm>
            <a:off x="0" y="6102096"/>
            <a:ext cx="4863003" cy="755904"/>
          </a:xfrm>
          <a:prstGeom prst="rect">
            <a:avLst/>
          </a:prstGeom>
        </p:spPr>
      </p:pic>
      <p:pic>
        <p:nvPicPr>
          <p:cNvPr id="10" name="Bild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-50800" y="0"/>
            <a:ext cx="9207500" cy="1079500"/>
          </a:xfrm>
          <a:prstGeom prst="rect">
            <a:avLst/>
          </a:prstGeom>
        </p:spPr>
      </p:pic>
      <p:pic>
        <p:nvPicPr>
          <p:cNvPr id="11" name="Picture 2" descr="O:\ZSB\Marketing\Logo Package\FH Kärnten_CUAS Logo\FH_KaerntenLogoEngl_RW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247606"/>
            <a:ext cx="2235200" cy="5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2"/>
          <p:cNvSpPr txBox="1">
            <a:spLocks/>
          </p:cNvSpPr>
          <p:nvPr userDrawn="1"/>
        </p:nvSpPr>
        <p:spPr>
          <a:xfrm>
            <a:off x="457200" y="1188721"/>
            <a:ext cx="8229600" cy="49374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622300" indent="-28575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89376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163638" indent="-2286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1525588" indent="-342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4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lideshare.net/liorrokach/introduction-to-machine-learning-13809045" TargetMode="External"/><Relationship Id="rId2" Type="http://schemas.openxmlformats.org/officeDocument/2006/relationships/hyperlink" Target="https://expertsystem.com/machine-learning-defini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A-handwriting-recognition-task-almost-successfully-solved-at-Mechanical-Turk-using-an_fig1_22026916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18.png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Ein Bild, das Laser, Licht enthält.&#10;&#10;Mit sehr hoher Zuverlässigkeit generierte Beschreibung">
            <a:extLst>
              <a:ext uri="{FF2B5EF4-FFF2-40B4-BE49-F238E27FC236}">
                <a16:creationId xmlns:a16="http://schemas.microsoft.com/office/drawing/2014/main" id="{01A1F62C-48B4-4D10-A959-ADC4F2B3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06" y="1546612"/>
            <a:ext cx="9632021" cy="4097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1309" y="2997839"/>
            <a:ext cx="2312895" cy="1470025"/>
          </a:xfrm>
        </p:spPr>
        <p:txBody>
          <a:bodyPr anchor="t"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Century Gothic"/>
              </a:rPr>
              <a:t>Vision </a:t>
            </a:r>
            <a:br>
              <a:rPr lang="de-DE" dirty="0">
                <a:solidFill>
                  <a:schemeClr val="bg1"/>
                </a:solidFill>
                <a:latin typeface="Century Gothic"/>
              </a:rPr>
            </a:br>
            <a:r>
              <a:rPr lang="de-DE" dirty="0" err="1">
                <a:solidFill>
                  <a:schemeClr val="bg1"/>
                </a:solidFill>
                <a:latin typeface="Century Gothic"/>
              </a:rPr>
              <a:t>control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79C2E1-011E-4D30-BAC7-879F2F6EF7AF}"/>
              </a:ext>
            </a:extLst>
          </p:cNvPr>
          <p:cNvSpPr txBox="1"/>
          <p:nvPr/>
        </p:nvSpPr>
        <p:spPr>
          <a:xfrm>
            <a:off x="8742099" y="5562151"/>
            <a:ext cx="4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562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8AB258-8315-4153-B4E1-ED1C9CE3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26867-B2C7-4404-AFDA-0B5A1CF94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26"/>
          <a:stretch/>
        </p:blipFill>
        <p:spPr>
          <a:xfrm>
            <a:off x="1748900" y="5010410"/>
            <a:ext cx="5646198" cy="9359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597E92-8DFB-410C-9124-27945969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86" y="1149879"/>
            <a:ext cx="6152227" cy="336400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178148" y="4763114"/>
            <a:ext cx="31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Table 2: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29205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Timeline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0"/>
          <a:stretch/>
        </p:blipFill>
        <p:spPr>
          <a:xfrm>
            <a:off x="0" y="1565754"/>
            <a:ext cx="9144000" cy="42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08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D9D07-5A80-453E-BC88-2192058F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11755"/>
            <a:ext cx="5916167" cy="864096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323321"/>
              </p:ext>
            </p:extLst>
          </p:nvPr>
        </p:nvGraphicFramePr>
        <p:xfrm>
          <a:off x="1139867" y="1678487"/>
          <a:ext cx="7039629" cy="18235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2212">
                  <a:extLst>
                    <a:ext uri="{9D8B030D-6E8A-4147-A177-3AD203B41FA5}">
                      <a16:colId xmlns:a16="http://schemas.microsoft.com/office/drawing/2014/main" val="171508022"/>
                    </a:ext>
                  </a:extLst>
                </a:gridCol>
                <a:gridCol w="1780874">
                  <a:extLst>
                    <a:ext uri="{9D8B030D-6E8A-4147-A177-3AD203B41FA5}">
                      <a16:colId xmlns:a16="http://schemas.microsoft.com/office/drawing/2014/main" val="2776538690"/>
                    </a:ext>
                  </a:extLst>
                </a:gridCol>
                <a:gridCol w="2346543">
                  <a:extLst>
                    <a:ext uri="{9D8B030D-6E8A-4147-A177-3AD203B41FA5}">
                      <a16:colId xmlns:a16="http://schemas.microsoft.com/office/drawing/2014/main" val="3402530218"/>
                    </a:ext>
                  </a:extLst>
                </a:gridCol>
              </a:tblGrid>
              <a:tr h="455888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Amount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Cost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769490"/>
                  </a:ext>
                </a:extLst>
              </a:tr>
              <a:tr h="455888">
                <a:tc>
                  <a:txBody>
                    <a:bodyPr/>
                    <a:lstStyle/>
                    <a:p>
                      <a:r>
                        <a:rPr lang="de-AT" dirty="0" err="1"/>
                        <a:t>Workhours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428348"/>
                  </a:ext>
                </a:extLst>
              </a:tr>
              <a:tr h="455888">
                <a:tc>
                  <a:txBody>
                    <a:bodyPr/>
                    <a:lstStyle/>
                    <a:p>
                      <a:r>
                        <a:rPr lang="de-AT" dirty="0"/>
                        <a:t>USB-</a:t>
                      </a:r>
                      <a:r>
                        <a:rPr lang="de-AT" dirty="0" err="1"/>
                        <a:t>Camera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15 </a:t>
                      </a:r>
                      <a:r>
                        <a:rPr lang="en-US" dirty="0"/>
                        <a:t>€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740645"/>
                  </a:ext>
                </a:extLst>
              </a:tr>
              <a:tr h="455888">
                <a:tc>
                  <a:txBody>
                    <a:bodyPr/>
                    <a:lstStyle/>
                    <a:p>
                      <a:r>
                        <a:rPr lang="de-AT" dirty="0"/>
                        <a:t>Motor-Control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20 </a:t>
                      </a:r>
                      <a:r>
                        <a:rPr lang="en-US" dirty="0"/>
                        <a:t>€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006652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697990"/>
              </p:ext>
            </p:extLst>
          </p:nvPr>
        </p:nvGraphicFramePr>
        <p:xfrm>
          <a:off x="1139866" y="4164065"/>
          <a:ext cx="7039629" cy="18235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2212">
                  <a:extLst>
                    <a:ext uri="{9D8B030D-6E8A-4147-A177-3AD203B41FA5}">
                      <a16:colId xmlns:a16="http://schemas.microsoft.com/office/drawing/2014/main" val="171508022"/>
                    </a:ext>
                  </a:extLst>
                </a:gridCol>
                <a:gridCol w="1780874">
                  <a:extLst>
                    <a:ext uri="{9D8B030D-6E8A-4147-A177-3AD203B41FA5}">
                      <a16:colId xmlns:a16="http://schemas.microsoft.com/office/drawing/2014/main" val="2776538690"/>
                    </a:ext>
                  </a:extLst>
                </a:gridCol>
                <a:gridCol w="2346543">
                  <a:extLst>
                    <a:ext uri="{9D8B030D-6E8A-4147-A177-3AD203B41FA5}">
                      <a16:colId xmlns:a16="http://schemas.microsoft.com/office/drawing/2014/main" val="3402530218"/>
                    </a:ext>
                  </a:extLst>
                </a:gridCol>
              </a:tblGrid>
              <a:tr h="455888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Amount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Cost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769490"/>
                  </a:ext>
                </a:extLst>
              </a:tr>
              <a:tr h="455888">
                <a:tc>
                  <a:txBody>
                    <a:bodyPr/>
                    <a:lstStyle/>
                    <a:p>
                      <a:r>
                        <a:rPr lang="de-AT" dirty="0"/>
                        <a:t>GPU</a:t>
                      </a:r>
                      <a:r>
                        <a:rPr lang="de-AT" baseline="0" dirty="0"/>
                        <a:t> Workstations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5</a:t>
                      </a:r>
                      <a:r>
                        <a:rPr lang="de-AT" baseline="0" dirty="0"/>
                        <a:t>.</a:t>
                      </a:r>
                      <a:r>
                        <a:rPr lang="de-AT" dirty="0"/>
                        <a:t>000 </a:t>
                      </a:r>
                      <a:r>
                        <a:rPr lang="en-US" dirty="0"/>
                        <a:t>€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235270"/>
                  </a:ext>
                </a:extLst>
              </a:tr>
              <a:tr h="455888">
                <a:tc>
                  <a:txBody>
                    <a:bodyPr/>
                    <a:lstStyle/>
                    <a:p>
                      <a:r>
                        <a:rPr lang="de-AT" dirty="0" err="1"/>
                        <a:t>Quanser</a:t>
                      </a:r>
                      <a:r>
                        <a:rPr lang="de-AT" baseline="0" dirty="0"/>
                        <a:t> </a:t>
                      </a:r>
                      <a:r>
                        <a:rPr lang="de-AT" baseline="0" dirty="0" err="1"/>
                        <a:t>Servo</a:t>
                      </a:r>
                      <a:r>
                        <a:rPr lang="de-AT" baseline="0" dirty="0"/>
                        <a:t> Motor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3.000 </a:t>
                      </a:r>
                      <a:r>
                        <a:rPr lang="en-US" dirty="0"/>
                        <a:t>€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87135"/>
                  </a:ext>
                </a:extLst>
              </a:tr>
              <a:tr h="455888">
                <a:tc>
                  <a:txBody>
                    <a:bodyPr/>
                    <a:lstStyle/>
                    <a:p>
                      <a:r>
                        <a:rPr lang="de-AT" dirty="0"/>
                        <a:t>Franka</a:t>
                      </a:r>
                      <a:r>
                        <a:rPr lang="de-AT" baseline="0" dirty="0"/>
                        <a:t> </a:t>
                      </a:r>
                      <a:r>
                        <a:rPr lang="de-AT" baseline="0" dirty="0" err="1"/>
                        <a:t>Emika</a:t>
                      </a:r>
                      <a:r>
                        <a:rPr lang="de-AT" baseline="0" dirty="0"/>
                        <a:t> Panda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15.000 </a:t>
                      </a:r>
                      <a:r>
                        <a:rPr lang="en-US" dirty="0"/>
                        <a:t>€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458430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567755" y="1309155"/>
            <a:ext cx="218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Table 3: Project </a:t>
            </a:r>
            <a:r>
              <a:rPr lang="de-AT" dirty="0" err="1"/>
              <a:t>Costs</a:t>
            </a:r>
            <a:endParaRPr lang="de-AT" dirty="0"/>
          </a:p>
        </p:txBody>
      </p:sp>
      <p:sp>
        <p:nvSpPr>
          <p:cNvPr id="9" name="Textfeld 8"/>
          <p:cNvSpPr txBox="1"/>
          <p:nvPr/>
        </p:nvSpPr>
        <p:spPr>
          <a:xfrm>
            <a:off x="3493678" y="3794733"/>
            <a:ext cx="233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Table 4: FH Resources</a:t>
            </a:r>
          </a:p>
        </p:txBody>
      </p:sp>
    </p:spTree>
    <p:extLst>
      <p:ext uri="{BB962C8B-B14F-4D97-AF65-F5344CB8AC3E}">
        <p14:creationId xmlns:p14="http://schemas.microsoft.com/office/powerpoint/2010/main" val="3891849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CA268-ABAF-4257-A829-5CDFCDEA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br>
              <a:rPr lang="en-US" dirty="0"/>
            </a:br>
            <a:r>
              <a:rPr lang="en-US" dirty="0"/>
              <a:t>Q &amp; A</a:t>
            </a:r>
          </a:p>
        </p:txBody>
      </p:sp>
      <p:pic>
        <p:nvPicPr>
          <p:cNvPr id="4" name="WhatsApp Video 2019-12-12 at 11.03.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5542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8" y="1445510"/>
            <a:ext cx="3003148" cy="2048602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9F25180-99F9-4B9F-9C94-B6DB20DA1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3" t="14650" r="31831" b="22472"/>
          <a:stretch/>
        </p:blipFill>
        <p:spPr>
          <a:xfrm>
            <a:off x="712976" y="2058310"/>
            <a:ext cx="3603776" cy="35550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C477E44-5C3E-47E5-BF46-CAFDC289E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7" t="28966" r="31787" b="25808"/>
          <a:stretch/>
        </p:blipFill>
        <p:spPr>
          <a:xfrm>
            <a:off x="5254438" y="3963772"/>
            <a:ext cx="3003148" cy="237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Implementation I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4794"/>
            <a:ext cx="8229600" cy="2763006"/>
          </a:xfrm>
        </p:spPr>
      </p:pic>
      <p:sp>
        <p:nvSpPr>
          <p:cNvPr id="6" name="TextBox 4"/>
          <p:cNvSpPr txBox="1"/>
          <p:nvPr/>
        </p:nvSpPr>
        <p:spPr>
          <a:xfrm>
            <a:off x="2114070" y="1448782"/>
            <a:ext cx="491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Convolutional Neural Network</a:t>
            </a:r>
          </a:p>
          <a:p>
            <a:r>
              <a:rPr lang="en-GB" dirty="0"/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45A80E-9A5A-4A6B-8A52-1E3E01EEC9C9}"/>
              </a:ext>
            </a:extLst>
          </p:cNvPr>
          <p:cNvSpPr txBox="1"/>
          <p:nvPr/>
        </p:nvSpPr>
        <p:spPr>
          <a:xfrm>
            <a:off x="457200" y="5039886"/>
            <a:ext cx="505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5 </a:t>
            </a:r>
            <a:r>
              <a:rPr lang="en-GB" dirty="0"/>
              <a:t>Convolutional Neural Network </a:t>
            </a:r>
            <a:r>
              <a:rPr lang="en-US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90987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Model Implementation II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DF6DD37-B218-4932-B263-0DB7597C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919"/>
            <a:ext cx="8733034" cy="48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56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F89143-4B16-4996-8054-81E24408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9" y="1273995"/>
            <a:ext cx="3948563" cy="5460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Model Implementation III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2FFBC7-9A4C-4A63-904F-235DAF8B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81" y="1273995"/>
            <a:ext cx="4030952" cy="46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BFA11-09D0-4426-87B0-3B6BC9FB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C06E5-9ECC-402F-8811-1965965FE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[1]: </a:t>
            </a:r>
            <a:r>
              <a:rPr lang="de-DE" sz="2000" dirty="0">
                <a:hlinkClick r:id="rId2"/>
              </a:rPr>
              <a:t>https://expertsystem.com/machine-learning-definition/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[2]: </a:t>
            </a:r>
            <a:r>
              <a:rPr lang="de-DE" sz="2000" dirty="0">
                <a:hlinkClick r:id="rId3"/>
              </a:rPr>
              <a:t>https://de.slideshare.net/liorrokach/introduction-to-machine-learning-13809045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[3]: </a:t>
            </a:r>
            <a:r>
              <a:rPr lang="de-DE" sz="2000" dirty="0">
                <a:hlinkClick r:id="rId4"/>
              </a:rPr>
              <a:t>https://www.researchgate.net/figure/A-handwriting-recognition-task-almost-successfully-solved-at-Mechanical-Turk-using-an_fig1_220269161</a:t>
            </a:r>
            <a:endParaRPr lang="de-DE" sz="20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34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Team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89980"/>
              </p:ext>
            </p:extLst>
          </p:nvPr>
        </p:nvGraphicFramePr>
        <p:xfrm>
          <a:off x="457200" y="1189038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Graphic 18" descr="Professor">
            <a:extLst>
              <a:ext uri="{FF2B5EF4-FFF2-40B4-BE49-F238E27FC236}">
                <a16:creationId xmlns:a16="http://schemas.microsoft.com/office/drawing/2014/main" id="{D8A65AA9-AB9D-4FF5-8E4E-D831BDC3F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67" y="1947333"/>
            <a:ext cx="914400" cy="914400"/>
          </a:xfrm>
          <a:prstGeom prst="rect">
            <a:avLst/>
          </a:prstGeom>
        </p:spPr>
      </p:pic>
      <p:pic>
        <p:nvPicPr>
          <p:cNvPr id="52" name="Graphic 52" descr="Programmierer">
            <a:extLst>
              <a:ext uri="{FF2B5EF4-FFF2-40B4-BE49-F238E27FC236}">
                <a16:creationId xmlns:a16="http://schemas.microsoft.com/office/drawing/2014/main" id="{93BC5FBF-1ED8-4DDB-9002-22992DB38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6200" y="1947333"/>
            <a:ext cx="914400" cy="914400"/>
          </a:xfrm>
          <a:prstGeom prst="rect">
            <a:avLst/>
          </a:prstGeom>
        </p:spPr>
      </p:pic>
      <p:pic>
        <p:nvPicPr>
          <p:cNvPr id="50" name="Graphic 50" descr="Abschlusshut">
            <a:extLst>
              <a:ext uri="{FF2B5EF4-FFF2-40B4-BE49-F238E27FC236}">
                <a16:creationId xmlns:a16="http://schemas.microsoft.com/office/drawing/2014/main" id="{2F16C7B0-DCAA-47E7-A030-5E82B850D5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1667" y="1684866"/>
            <a:ext cx="651934" cy="6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18F827F-6E01-4CE0-A43B-B1876648E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307" b="19303"/>
          <a:stretch/>
        </p:blipFill>
        <p:spPr>
          <a:xfrm>
            <a:off x="997730" y="1236134"/>
            <a:ext cx="7148539" cy="4707464"/>
          </a:xfrm>
          <a:prstGeom prst="rect">
            <a:avLst/>
          </a:prstGeom>
        </p:spPr>
      </p:pic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C1E5E54-CEBA-4603-A1A6-27E850D35EC8}"/>
              </a:ext>
            </a:extLst>
          </p:cNvPr>
          <p:cNvSpPr/>
          <p:nvPr/>
        </p:nvSpPr>
        <p:spPr>
          <a:xfrm>
            <a:off x="4411133" y="3403600"/>
            <a:ext cx="2489200" cy="2345267"/>
          </a:xfrm>
          <a:custGeom>
            <a:avLst/>
            <a:gdLst>
              <a:gd name="connsiteX0" fmla="*/ 8467 w 2489200"/>
              <a:gd name="connsiteY0" fmla="*/ 0 h 2345267"/>
              <a:gd name="connsiteX1" fmla="*/ 2489200 w 2489200"/>
              <a:gd name="connsiteY1" fmla="*/ 67733 h 2345267"/>
              <a:gd name="connsiteX2" fmla="*/ 2463800 w 2489200"/>
              <a:gd name="connsiteY2" fmla="*/ 397933 h 2345267"/>
              <a:gd name="connsiteX3" fmla="*/ 2413000 w 2489200"/>
              <a:gd name="connsiteY3" fmla="*/ 618067 h 2345267"/>
              <a:gd name="connsiteX4" fmla="*/ 2311400 w 2489200"/>
              <a:gd name="connsiteY4" fmla="*/ 889000 h 2345267"/>
              <a:gd name="connsiteX5" fmla="*/ 2209800 w 2489200"/>
              <a:gd name="connsiteY5" fmla="*/ 1126067 h 2345267"/>
              <a:gd name="connsiteX6" fmla="*/ 2023534 w 2489200"/>
              <a:gd name="connsiteY6" fmla="*/ 1380067 h 2345267"/>
              <a:gd name="connsiteX7" fmla="*/ 1778000 w 2489200"/>
              <a:gd name="connsiteY7" fmla="*/ 1642533 h 2345267"/>
              <a:gd name="connsiteX8" fmla="*/ 1608667 w 2489200"/>
              <a:gd name="connsiteY8" fmla="*/ 1803400 h 2345267"/>
              <a:gd name="connsiteX9" fmla="*/ 1388534 w 2489200"/>
              <a:gd name="connsiteY9" fmla="*/ 1964267 h 2345267"/>
              <a:gd name="connsiteX10" fmla="*/ 1117600 w 2489200"/>
              <a:gd name="connsiteY10" fmla="*/ 2116667 h 2345267"/>
              <a:gd name="connsiteX11" fmla="*/ 736600 w 2489200"/>
              <a:gd name="connsiteY11" fmla="*/ 2252133 h 2345267"/>
              <a:gd name="connsiteX12" fmla="*/ 270934 w 2489200"/>
              <a:gd name="connsiteY12" fmla="*/ 2328333 h 2345267"/>
              <a:gd name="connsiteX13" fmla="*/ 0 w 2489200"/>
              <a:gd name="connsiteY13" fmla="*/ 2345267 h 2345267"/>
              <a:gd name="connsiteX14" fmla="*/ 8467 w 2489200"/>
              <a:gd name="connsiteY14" fmla="*/ 0 h 234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89200" h="2345267">
                <a:moveTo>
                  <a:pt x="8467" y="0"/>
                </a:moveTo>
                <a:lnTo>
                  <a:pt x="2489200" y="67733"/>
                </a:lnTo>
                <a:lnTo>
                  <a:pt x="2463800" y="397933"/>
                </a:lnTo>
                <a:lnTo>
                  <a:pt x="2413000" y="618067"/>
                </a:lnTo>
                <a:lnTo>
                  <a:pt x="2311400" y="889000"/>
                </a:lnTo>
                <a:lnTo>
                  <a:pt x="2209800" y="1126067"/>
                </a:lnTo>
                <a:lnTo>
                  <a:pt x="2023534" y="1380067"/>
                </a:lnTo>
                <a:lnTo>
                  <a:pt x="1778000" y="1642533"/>
                </a:lnTo>
                <a:lnTo>
                  <a:pt x="1608667" y="1803400"/>
                </a:lnTo>
                <a:lnTo>
                  <a:pt x="1388534" y="1964267"/>
                </a:lnTo>
                <a:lnTo>
                  <a:pt x="1117600" y="2116667"/>
                </a:lnTo>
                <a:lnTo>
                  <a:pt x="736600" y="2252133"/>
                </a:lnTo>
                <a:lnTo>
                  <a:pt x="270934" y="2328333"/>
                </a:lnTo>
                <a:lnTo>
                  <a:pt x="0" y="2345267"/>
                </a:lnTo>
                <a:cubicBezTo>
                  <a:pt x="2822" y="1571978"/>
                  <a:pt x="5645" y="798689"/>
                  <a:pt x="8467" y="0"/>
                </a:cubicBezTo>
                <a:close/>
              </a:path>
            </a:pathLst>
          </a:custGeom>
          <a:solidFill>
            <a:srgbClr val="FF5050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AEE949-3846-4D71-BE6D-3EF582CE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FA0F6A-6779-440A-ADA1-03FE5ED9B784}"/>
              </a:ext>
            </a:extLst>
          </p:cNvPr>
          <p:cNvCxnSpPr>
            <a:cxnSpLocks/>
          </p:cNvCxnSpPr>
          <p:nvPr/>
        </p:nvCxnSpPr>
        <p:spPr>
          <a:xfrm>
            <a:off x="4411133" y="3393194"/>
            <a:ext cx="24184" cy="2650226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09F77B2-64E4-4F71-92AF-8641DC5FB844}"/>
              </a:ext>
            </a:extLst>
          </p:cNvPr>
          <p:cNvCxnSpPr>
            <a:cxnSpLocks/>
          </p:cNvCxnSpPr>
          <p:nvPr/>
        </p:nvCxnSpPr>
        <p:spPr>
          <a:xfrm>
            <a:off x="4418754" y="3412066"/>
            <a:ext cx="2840787" cy="62807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Bogen 15">
            <a:extLst>
              <a:ext uri="{FF2B5EF4-FFF2-40B4-BE49-F238E27FC236}">
                <a16:creationId xmlns:a16="http://schemas.microsoft.com/office/drawing/2014/main" id="{CD1DB612-5358-431F-B699-774CE23F3528}"/>
              </a:ext>
            </a:extLst>
          </p:cNvPr>
          <p:cNvSpPr/>
          <p:nvPr/>
        </p:nvSpPr>
        <p:spPr>
          <a:xfrm rot="5400000">
            <a:off x="2135066" y="1004573"/>
            <a:ext cx="4584691" cy="4923365"/>
          </a:xfrm>
          <a:prstGeom prst="arc">
            <a:avLst/>
          </a:prstGeom>
          <a:ln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43D211F-AFE9-49AF-ADFF-A5AE17C2039E}"/>
              </a:ext>
            </a:extLst>
          </p:cNvPr>
          <p:cNvSpPr txBox="1"/>
          <p:nvPr/>
        </p:nvSpPr>
        <p:spPr>
          <a:xfrm>
            <a:off x="6090797" y="4779197"/>
            <a:ext cx="8021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148EAA03-3481-4F18-8930-433AF0F06AC5}"/>
              </a:ext>
            </a:extLst>
          </p:cNvPr>
          <p:cNvSpPr/>
          <p:nvPr/>
        </p:nvSpPr>
        <p:spPr>
          <a:xfrm>
            <a:off x="6827389" y="3464876"/>
            <a:ext cx="119990" cy="153201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014FD1-A52E-4A7D-8206-57DDD255E548}"/>
              </a:ext>
            </a:extLst>
          </p:cNvPr>
          <p:cNvSpPr txBox="1"/>
          <p:nvPr/>
        </p:nvSpPr>
        <p:spPr>
          <a:xfrm>
            <a:off x="4231031" y="5927696"/>
            <a:ext cx="47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en-US" sz="4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249ECF0-3D41-44AB-84CA-AC0BE34BF43E}"/>
                  </a:ext>
                </a:extLst>
              </p:cNvPr>
              <p:cNvSpPr txBox="1"/>
              <p:nvPr/>
            </p:nvSpPr>
            <p:spPr>
              <a:xfrm>
                <a:off x="6710581" y="2880109"/>
                <a:ext cx="637226" cy="492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de-DE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π</m:t>
                          </m:r>
                        </m:num>
                        <m:den>
                          <m:r>
                            <a:rPr lang="de-D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249ECF0-3D41-44AB-84CA-AC0BE34BF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581" y="2880109"/>
                <a:ext cx="637226" cy="4923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10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9001" t="35146" r="17394" b="16451"/>
          <a:stretch/>
        </p:blipFill>
        <p:spPr>
          <a:xfrm>
            <a:off x="626303" y="3011411"/>
            <a:ext cx="7189940" cy="307623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  <a:br>
              <a:rPr lang="de-DE" dirty="0"/>
            </a:br>
            <a:r>
              <a:rPr lang="de-DE" dirty="0"/>
              <a:t>Definition / </a:t>
            </a: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51351"/>
            <a:ext cx="8229600" cy="49374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Machine learning </a:t>
            </a:r>
            <a:r>
              <a:rPr lang="en-US" dirty="0"/>
              <a:t>is an application that provides systems the ability to automatically </a:t>
            </a:r>
            <a:r>
              <a:rPr lang="en-US" b="1" dirty="0"/>
              <a:t>learn and improve from experience </a:t>
            </a:r>
            <a:r>
              <a:rPr lang="en-US" dirty="0"/>
              <a:t>without being explicitly programmed. [1]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127311" y="5485336"/>
            <a:ext cx="538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5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07392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Machine</a:t>
            </a:r>
            <a:r>
              <a:rPr lang="de-AT" dirty="0"/>
              <a:t> Learning</a:t>
            </a:r>
            <a:br>
              <a:rPr lang="de-AT" dirty="0"/>
            </a:br>
            <a:r>
              <a:rPr lang="de-AT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14232" y="5089830"/>
            <a:ext cx="5159899" cy="3989142"/>
          </a:xfrm>
        </p:spPr>
        <p:txBody>
          <a:bodyPr/>
          <a:lstStyle/>
          <a:p>
            <a:r>
              <a:rPr lang="de-AT" sz="2000" dirty="0" err="1"/>
              <a:t>Abillity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generalize</a:t>
            </a:r>
            <a:r>
              <a:rPr lang="de-AT" sz="2000" dirty="0"/>
              <a:t> </a:t>
            </a:r>
            <a:r>
              <a:rPr lang="de-AT" sz="2000" dirty="0" err="1"/>
              <a:t>concepts</a:t>
            </a:r>
            <a:r>
              <a:rPr lang="de-AT" sz="2000" dirty="0"/>
              <a:t> </a:t>
            </a:r>
            <a:r>
              <a:rPr lang="de-AT" sz="2000" dirty="0" err="1"/>
              <a:t>leads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robustness</a:t>
            </a:r>
            <a:r>
              <a:rPr lang="de-AT" sz="2000" dirty="0"/>
              <a:t> </a:t>
            </a:r>
            <a:r>
              <a:rPr lang="de-AT" sz="2000" dirty="0" err="1"/>
              <a:t>against</a:t>
            </a:r>
            <a:r>
              <a:rPr lang="de-AT" sz="2000" dirty="0"/>
              <a:t> </a:t>
            </a:r>
            <a:r>
              <a:rPr lang="de-AT" sz="2000" dirty="0" err="1"/>
              <a:t>changing</a:t>
            </a:r>
            <a:r>
              <a:rPr lang="de-AT" sz="2000" dirty="0"/>
              <a:t> </a:t>
            </a:r>
            <a:r>
              <a:rPr lang="de-AT" sz="2000" dirty="0" err="1"/>
              <a:t>conditions</a:t>
            </a:r>
            <a:endParaRPr lang="de-AT" sz="2000" dirty="0"/>
          </a:p>
          <a:p>
            <a:pPr marL="0" indent="0">
              <a:buNone/>
            </a:pPr>
            <a:endParaRPr lang="de-AT" dirty="0"/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B216F0-3E18-4BD6-8DA3-E86B5A917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" t="1817" b="1305"/>
          <a:stretch/>
        </p:blipFill>
        <p:spPr>
          <a:xfrm>
            <a:off x="1335640" y="1253447"/>
            <a:ext cx="6472720" cy="362677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11507E5-8E4E-48F2-BF14-00A2010E1DFF}"/>
              </a:ext>
            </a:extLst>
          </p:cNvPr>
          <p:cNvSpPr txBox="1"/>
          <p:nvPr/>
        </p:nvSpPr>
        <p:spPr>
          <a:xfrm>
            <a:off x="316228" y="5090637"/>
            <a:ext cx="3298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Automate</a:t>
            </a:r>
            <a:r>
              <a:rPr lang="de-AT" sz="2000" dirty="0"/>
              <a:t> </a:t>
            </a:r>
            <a:r>
              <a:rPr lang="de-AT" sz="2000" dirty="0" err="1"/>
              <a:t>labour</a:t>
            </a:r>
            <a:r>
              <a:rPr lang="de-AT" sz="2000" dirty="0"/>
              <a:t>-intensive </a:t>
            </a:r>
            <a:r>
              <a:rPr lang="de-AT" sz="2000" dirty="0" err="1"/>
              <a:t>tasks</a:t>
            </a:r>
            <a:r>
              <a:rPr lang="de-AT" sz="2000" dirty="0"/>
              <a:t> </a:t>
            </a:r>
            <a:r>
              <a:rPr lang="de-AT" sz="2000" dirty="0" err="1"/>
              <a:t>which</a:t>
            </a:r>
            <a:r>
              <a:rPr lang="de-AT" sz="2000" dirty="0"/>
              <a:t> </a:t>
            </a:r>
            <a:r>
              <a:rPr lang="de-AT" sz="2000" dirty="0" err="1"/>
              <a:t>require</a:t>
            </a:r>
            <a:r>
              <a:rPr lang="de-AT" sz="2000" dirty="0"/>
              <a:t> </a:t>
            </a:r>
            <a:r>
              <a:rPr lang="en-GB" sz="2000" dirty="0"/>
              <a:t>intelligence</a:t>
            </a: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721C83-BA6F-4FA2-A9B9-9F44AE2EF6EB}"/>
              </a:ext>
            </a:extLst>
          </p:cNvPr>
          <p:cNvSpPr txBox="1"/>
          <p:nvPr/>
        </p:nvSpPr>
        <p:spPr>
          <a:xfrm>
            <a:off x="7654248" y="4524482"/>
            <a:ext cx="65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90088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Setup</a:t>
            </a:r>
          </a:p>
        </p:txBody>
      </p:sp>
      <p:pic>
        <p:nvPicPr>
          <p:cNvPr id="8" name="WhatsApp Video 2019-12-12 at 09.55.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4413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1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erade Verbindung mit Pfeil 137">
            <a:extLst>
              <a:ext uri="{FF2B5EF4-FFF2-40B4-BE49-F238E27FC236}">
                <a16:creationId xmlns:a16="http://schemas.microsoft.com/office/drawing/2014/main" id="{78670921-71CC-457E-9A6B-FC367089962B}"/>
              </a:ext>
            </a:extLst>
          </p:cNvPr>
          <p:cNvCxnSpPr>
            <a:cxnSpLocks/>
          </p:cNvCxnSpPr>
          <p:nvPr/>
        </p:nvCxnSpPr>
        <p:spPr>
          <a:xfrm flipV="1">
            <a:off x="6092899" y="4381860"/>
            <a:ext cx="622971" cy="1537"/>
          </a:xfrm>
          <a:prstGeom prst="straightConnector1">
            <a:avLst/>
          </a:prstGeom>
          <a:ln>
            <a:solidFill>
              <a:srgbClr val="FF5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66964EF-C632-46C1-B7E8-AAE4513F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Learning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9FFCA2-2BA0-4378-AF08-7F3E5A65B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4829" y="2295339"/>
            <a:ext cx="1695638" cy="1271729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1965F15-735C-42A3-8AA6-F02CADA3E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29" y="3762375"/>
            <a:ext cx="1695640" cy="1271730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F2576BE-6C4B-4D31-9CFD-BBE047EA388E}"/>
              </a:ext>
            </a:extLst>
          </p:cNvPr>
          <p:cNvCxnSpPr>
            <a:cxnSpLocks/>
          </p:cNvCxnSpPr>
          <p:nvPr/>
        </p:nvCxnSpPr>
        <p:spPr>
          <a:xfrm>
            <a:off x="3085823" y="4398240"/>
            <a:ext cx="4172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F1F367A-EE05-4D68-AF5C-CC2CB63D8183}"/>
              </a:ext>
            </a:extLst>
          </p:cNvPr>
          <p:cNvCxnSpPr>
            <a:cxnSpLocks/>
          </p:cNvCxnSpPr>
          <p:nvPr/>
        </p:nvCxnSpPr>
        <p:spPr>
          <a:xfrm>
            <a:off x="3730137" y="3885466"/>
            <a:ext cx="54763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3D4EC189-F04E-4BE0-9E9F-8018131BC3EE}"/>
              </a:ext>
            </a:extLst>
          </p:cNvPr>
          <p:cNvCxnSpPr>
            <a:cxnSpLocks/>
          </p:cNvCxnSpPr>
          <p:nvPr/>
        </p:nvCxnSpPr>
        <p:spPr>
          <a:xfrm>
            <a:off x="3741541" y="4391576"/>
            <a:ext cx="54763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1E7519-B112-4988-8788-A0EFA7A04A02}"/>
              </a:ext>
            </a:extLst>
          </p:cNvPr>
          <p:cNvCxnSpPr>
            <a:cxnSpLocks/>
          </p:cNvCxnSpPr>
          <p:nvPr/>
        </p:nvCxnSpPr>
        <p:spPr>
          <a:xfrm>
            <a:off x="3741541" y="4897000"/>
            <a:ext cx="54763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0C20287-5892-4261-9C7E-FA262BEA1E97}"/>
              </a:ext>
            </a:extLst>
          </p:cNvPr>
          <p:cNvCxnSpPr>
            <a:cxnSpLocks/>
          </p:cNvCxnSpPr>
          <p:nvPr/>
        </p:nvCxnSpPr>
        <p:spPr>
          <a:xfrm flipV="1">
            <a:off x="4344705" y="3629236"/>
            <a:ext cx="621379" cy="25120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CFE3E6DE-AC56-4EAB-81E4-4F452CEC7D1C}"/>
              </a:ext>
            </a:extLst>
          </p:cNvPr>
          <p:cNvCxnSpPr>
            <a:cxnSpLocks/>
          </p:cNvCxnSpPr>
          <p:nvPr/>
        </p:nvCxnSpPr>
        <p:spPr>
          <a:xfrm>
            <a:off x="4344705" y="3880442"/>
            <a:ext cx="621379" cy="28135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D344CD0-F7F4-4E2F-BE80-EC8D7EE2B440}"/>
              </a:ext>
            </a:extLst>
          </p:cNvPr>
          <p:cNvCxnSpPr>
            <a:cxnSpLocks/>
          </p:cNvCxnSpPr>
          <p:nvPr/>
        </p:nvCxnSpPr>
        <p:spPr>
          <a:xfrm>
            <a:off x="4359777" y="3880442"/>
            <a:ext cx="566113" cy="7687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FBAE285-65B4-4F6B-B951-53EB3D25D185}"/>
              </a:ext>
            </a:extLst>
          </p:cNvPr>
          <p:cNvCxnSpPr>
            <a:cxnSpLocks/>
          </p:cNvCxnSpPr>
          <p:nvPr/>
        </p:nvCxnSpPr>
        <p:spPr>
          <a:xfrm>
            <a:off x="4344705" y="3880442"/>
            <a:ext cx="581185" cy="125604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3C0864E-1238-483C-84E7-307064679780}"/>
              </a:ext>
            </a:extLst>
          </p:cNvPr>
          <p:cNvCxnSpPr>
            <a:cxnSpLocks/>
          </p:cNvCxnSpPr>
          <p:nvPr/>
        </p:nvCxnSpPr>
        <p:spPr>
          <a:xfrm flipV="1">
            <a:off x="4344705" y="3644308"/>
            <a:ext cx="621379" cy="74726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3032A283-2942-4DB9-9C57-0407FDCC5C01}"/>
              </a:ext>
            </a:extLst>
          </p:cNvPr>
          <p:cNvCxnSpPr>
            <a:cxnSpLocks/>
          </p:cNvCxnSpPr>
          <p:nvPr/>
        </p:nvCxnSpPr>
        <p:spPr>
          <a:xfrm flipV="1">
            <a:off x="4333301" y="4141382"/>
            <a:ext cx="599080" cy="26526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A02244B-6303-4E4F-9C45-3AAA701298F7}"/>
              </a:ext>
            </a:extLst>
          </p:cNvPr>
          <p:cNvCxnSpPr>
            <a:cxnSpLocks/>
          </p:cNvCxnSpPr>
          <p:nvPr/>
        </p:nvCxnSpPr>
        <p:spPr>
          <a:xfrm>
            <a:off x="4319583" y="4391576"/>
            <a:ext cx="612798" cy="276012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5FD6B317-3E7F-4644-A9DA-02B608366C8E}"/>
              </a:ext>
            </a:extLst>
          </p:cNvPr>
          <p:cNvCxnSpPr>
            <a:cxnSpLocks/>
          </p:cNvCxnSpPr>
          <p:nvPr/>
        </p:nvCxnSpPr>
        <p:spPr>
          <a:xfrm>
            <a:off x="4319583" y="4397931"/>
            <a:ext cx="612798" cy="74660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D25DD4D-565F-40FE-959A-98D2A61D7A12}"/>
              </a:ext>
            </a:extLst>
          </p:cNvPr>
          <p:cNvCxnSpPr>
            <a:cxnSpLocks/>
          </p:cNvCxnSpPr>
          <p:nvPr/>
        </p:nvCxnSpPr>
        <p:spPr>
          <a:xfrm flipV="1">
            <a:off x="4344705" y="3625862"/>
            <a:ext cx="618083" cy="126779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028D3B2-43A1-4ABF-8E46-5F6C0101959D}"/>
              </a:ext>
            </a:extLst>
          </p:cNvPr>
          <p:cNvCxnSpPr>
            <a:cxnSpLocks/>
          </p:cNvCxnSpPr>
          <p:nvPr/>
        </p:nvCxnSpPr>
        <p:spPr>
          <a:xfrm flipV="1">
            <a:off x="4341409" y="4141382"/>
            <a:ext cx="604690" cy="76734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EB23FCF0-4962-4EC9-801A-557C3ECF0074}"/>
              </a:ext>
            </a:extLst>
          </p:cNvPr>
          <p:cNvCxnSpPr>
            <a:cxnSpLocks/>
          </p:cNvCxnSpPr>
          <p:nvPr/>
        </p:nvCxnSpPr>
        <p:spPr>
          <a:xfrm flipV="1">
            <a:off x="4319583" y="4641776"/>
            <a:ext cx="606307" cy="26532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E91F3829-2F45-4851-8FFE-F721162AC0DD}"/>
              </a:ext>
            </a:extLst>
          </p:cNvPr>
          <p:cNvCxnSpPr>
            <a:cxnSpLocks/>
          </p:cNvCxnSpPr>
          <p:nvPr/>
        </p:nvCxnSpPr>
        <p:spPr>
          <a:xfrm>
            <a:off x="4319583" y="4902717"/>
            <a:ext cx="626516" cy="24012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0B1F44E0-FCB2-4DFC-86C2-4D70224301C9}"/>
              </a:ext>
            </a:extLst>
          </p:cNvPr>
          <p:cNvCxnSpPr>
            <a:cxnSpLocks/>
          </p:cNvCxnSpPr>
          <p:nvPr/>
        </p:nvCxnSpPr>
        <p:spPr>
          <a:xfrm>
            <a:off x="4951012" y="3625862"/>
            <a:ext cx="621113" cy="26364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45FEC47B-0244-4734-B3FB-6531AE9B754C}"/>
              </a:ext>
            </a:extLst>
          </p:cNvPr>
          <p:cNvCxnSpPr>
            <a:cxnSpLocks/>
          </p:cNvCxnSpPr>
          <p:nvPr/>
        </p:nvCxnSpPr>
        <p:spPr>
          <a:xfrm>
            <a:off x="4951012" y="3625862"/>
            <a:ext cx="598888" cy="74841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8D3D3570-DAFA-4939-9CE7-A711A0FBEC8F}"/>
              </a:ext>
            </a:extLst>
          </p:cNvPr>
          <p:cNvCxnSpPr>
            <a:cxnSpLocks/>
          </p:cNvCxnSpPr>
          <p:nvPr/>
        </p:nvCxnSpPr>
        <p:spPr>
          <a:xfrm>
            <a:off x="4947453" y="3641234"/>
            <a:ext cx="602447" cy="123011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1BD8BD0A-3930-4A14-AB25-A948E4E74D59}"/>
              </a:ext>
            </a:extLst>
          </p:cNvPr>
          <p:cNvCxnSpPr>
            <a:cxnSpLocks/>
          </p:cNvCxnSpPr>
          <p:nvPr/>
        </p:nvCxnSpPr>
        <p:spPr>
          <a:xfrm>
            <a:off x="4935940" y="4141382"/>
            <a:ext cx="613960" cy="7363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525F6454-1A9B-4695-9AA0-DB102027936A}"/>
              </a:ext>
            </a:extLst>
          </p:cNvPr>
          <p:cNvCxnSpPr>
            <a:cxnSpLocks/>
          </p:cNvCxnSpPr>
          <p:nvPr/>
        </p:nvCxnSpPr>
        <p:spPr>
          <a:xfrm>
            <a:off x="4946099" y="4141382"/>
            <a:ext cx="603801" cy="23289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8B649E81-D09A-45CA-876E-63260510D1F1}"/>
              </a:ext>
            </a:extLst>
          </p:cNvPr>
          <p:cNvCxnSpPr>
            <a:cxnSpLocks/>
          </p:cNvCxnSpPr>
          <p:nvPr/>
        </p:nvCxnSpPr>
        <p:spPr>
          <a:xfrm flipV="1">
            <a:off x="4949395" y="3885466"/>
            <a:ext cx="610664" cy="25591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4749D032-C728-4E67-8FF8-36ADFAA00362}"/>
              </a:ext>
            </a:extLst>
          </p:cNvPr>
          <p:cNvCxnSpPr>
            <a:cxnSpLocks/>
          </p:cNvCxnSpPr>
          <p:nvPr/>
        </p:nvCxnSpPr>
        <p:spPr>
          <a:xfrm flipV="1">
            <a:off x="4939236" y="3889502"/>
            <a:ext cx="620823" cy="75227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B965F10F-AF87-41CD-BFC7-4C9474EF8386}"/>
              </a:ext>
            </a:extLst>
          </p:cNvPr>
          <p:cNvCxnSpPr>
            <a:cxnSpLocks/>
          </p:cNvCxnSpPr>
          <p:nvPr/>
        </p:nvCxnSpPr>
        <p:spPr>
          <a:xfrm flipV="1">
            <a:off x="4939236" y="4374278"/>
            <a:ext cx="610664" cy="27486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B2EF276B-22AE-46F8-B256-4C389BF42624}"/>
              </a:ext>
            </a:extLst>
          </p:cNvPr>
          <p:cNvCxnSpPr>
            <a:cxnSpLocks/>
          </p:cNvCxnSpPr>
          <p:nvPr/>
        </p:nvCxnSpPr>
        <p:spPr>
          <a:xfrm>
            <a:off x="4933735" y="4649142"/>
            <a:ext cx="616165" cy="2285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EFED3364-C6EA-4C98-BB24-F22089FE5ED9}"/>
              </a:ext>
            </a:extLst>
          </p:cNvPr>
          <p:cNvCxnSpPr>
            <a:cxnSpLocks/>
          </p:cNvCxnSpPr>
          <p:nvPr/>
        </p:nvCxnSpPr>
        <p:spPr>
          <a:xfrm flipV="1">
            <a:off x="4932381" y="4896731"/>
            <a:ext cx="639744" cy="24611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F66E861D-2153-4588-BF70-478D0B036CB2}"/>
              </a:ext>
            </a:extLst>
          </p:cNvPr>
          <p:cNvCxnSpPr>
            <a:cxnSpLocks/>
          </p:cNvCxnSpPr>
          <p:nvPr/>
        </p:nvCxnSpPr>
        <p:spPr>
          <a:xfrm flipV="1">
            <a:off x="4952590" y="4419363"/>
            <a:ext cx="607469" cy="73793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A07C2044-D880-4C00-8138-C10A211D5C73}"/>
              </a:ext>
            </a:extLst>
          </p:cNvPr>
          <p:cNvCxnSpPr>
            <a:cxnSpLocks/>
          </p:cNvCxnSpPr>
          <p:nvPr/>
        </p:nvCxnSpPr>
        <p:spPr>
          <a:xfrm flipV="1">
            <a:off x="4937518" y="3865875"/>
            <a:ext cx="621379" cy="1315031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088806FA-F934-41B3-A0A6-4CAD1CA6E224}"/>
              </a:ext>
            </a:extLst>
          </p:cNvPr>
          <p:cNvCxnSpPr>
            <a:cxnSpLocks/>
          </p:cNvCxnSpPr>
          <p:nvPr/>
        </p:nvCxnSpPr>
        <p:spPr>
          <a:xfrm>
            <a:off x="5562001" y="3880442"/>
            <a:ext cx="589709" cy="50583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97A7DD76-7618-4052-B559-6D23F74E87DB}"/>
              </a:ext>
            </a:extLst>
          </p:cNvPr>
          <p:cNvCxnSpPr>
            <a:cxnSpLocks/>
          </p:cNvCxnSpPr>
          <p:nvPr/>
        </p:nvCxnSpPr>
        <p:spPr>
          <a:xfrm>
            <a:off x="5555601" y="4374278"/>
            <a:ext cx="596109" cy="1199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1225F0F7-8225-436F-BD0A-A30893B6680D}"/>
              </a:ext>
            </a:extLst>
          </p:cNvPr>
          <p:cNvCxnSpPr>
            <a:cxnSpLocks/>
          </p:cNvCxnSpPr>
          <p:nvPr/>
        </p:nvCxnSpPr>
        <p:spPr>
          <a:xfrm flipV="1">
            <a:off x="5535129" y="4388845"/>
            <a:ext cx="638585" cy="51387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1" name="Ellipse 110">
            <a:extLst>
              <a:ext uri="{FF2B5EF4-FFF2-40B4-BE49-F238E27FC236}">
                <a16:creationId xmlns:a16="http://schemas.microsoft.com/office/drawing/2014/main" id="{BC208831-E838-4535-BAEF-2F7E4BB45C6B}"/>
              </a:ext>
            </a:extLst>
          </p:cNvPr>
          <p:cNvSpPr/>
          <p:nvPr/>
        </p:nvSpPr>
        <p:spPr>
          <a:xfrm>
            <a:off x="4180770" y="3738722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05C95A74-D10E-4167-AA15-F2B9654C0767}"/>
              </a:ext>
            </a:extLst>
          </p:cNvPr>
          <p:cNvSpPr/>
          <p:nvPr/>
        </p:nvSpPr>
        <p:spPr>
          <a:xfrm>
            <a:off x="4279240" y="3836831"/>
            <a:ext cx="104774" cy="104774"/>
          </a:xfrm>
          <a:prstGeom prst="ellipse">
            <a:avLst/>
          </a:prstGeom>
          <a:solidFill>
            <a:srgbClr val="C2D4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FEEA8F71-616F-4252-8D7C-A11C8DA26296}"/>
              </a:ext>
            </a:extLst>
          </p:cNvPr>
          <p:cNvSpPr/>
          <p:nvPr/>
        </p:nvSpPr>
        <p:spPr>
          <a:xfrm>
            <a:off x="4177102" y="4237317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B63769D1-FCF2-468D-A6AF-3260F0AD9FA9}"/>
              </a:ext>
            </a:extLst>
          </p:cNvPr>
          <p:cNvSpPr/>
          <p:nvPr/>
        </p:nvSpPr>
        <p:spPr>
          <a:xfrm>
            <a:off x="4275572" y="4335426"/>
            <a:ext cx="104774" cy="104774"/>
          </a:xfrm>
          <a:prstGeom prst="ellipse">
            <a:avLst/>
          </a:prstGeom>
          <a:solidFill>
            <a:srgbClr val="C2D4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0DDBA459-A91F-432E-890E-A9C57A8FB47F}"/>
              </a:ext>
            </a:extLst>
          </p:cNvPr>
          <p:cNvSpPr/>
          <p:nvPr/>
        </p:nvSpPr>
        <p:spPr>
          <a:xfrm>
            <a:off x="4184155" y="4748741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959BF5C4-A56B-40F9-8824-6329D9769A9B}"/>
              </a:ext>
            </a:extLst>
          </p:cNvPr>
          <p:cNvSpPr/>
          <p:nvPr/>
        </p:nvSpPr>
        <p:spPr>
          <a:xfrm>
            <a:off x="4282625" y="4846850"/>
            <a:ext cx="104774" cy="104774"/>
          </a:xfrm>
          <a:prstGeom prst="ellipse">
            <a:avLst/>
          </a:prstGeom>
          <a:solidFill>
            <a:srgbClr val="C2D4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49FC1011-3628-4999-AF1F-3277FF6CCA01}"/>
              </a:ext>
            </a:extLst>
          </p:cNvPr>
          <p:cNvSpPr/>
          <p:nvPr/>
        </p:nvSpPr>
        <p:spPr>
          <a:xfrm>
            <a:off x="4802484" y="3486110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B2BF3DAB-EBD6-4D36-85C3-E1E637C79C0F}"/>
              </a:ext>
            </a:extLst>
          </p:cNvPr>
          <p:cNvSpPr/>
          <p:nvPr/>
        </p:nvSpPr>
        <p:spPr>
          <a:xfrm>
            <a:off x="4900954" y="3584219"/>
            <a:ext cx="104774" cy="104774"/>
          </a:xfrm>
          <a:prstGeom prst="ellipse">
            <a:avLst/>
          </a:prstGeom>
          <a:solidFill>
            <a:srgbClr val="F8B0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CA23C842-9F91-498F-8B77-14E650058B11}"/>
              </a:ext>
            </a:extLst>
          </p:cNvPr>
          <p:cNvSpPr/>
          <p:nvPr/>
        </p:nvSpPr>
        <p:spPr>
          <a:xfrm>
            <a:off x="4805795" y="3993634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4A86ED16-92DD-44A9-AA1B-DA708B9A3072}"/>
              </a:ext>
            </a:extLst>
          </p:cNvPr>
          <p:cNvSpPr/>
          <p:nvPr/>
        </p:nvSpPr>
        <p:spPr>
          <a:xfrm>
            <a:off x="4904265" y="4091743"/>
            <a:ext cx="104774" cy="104774"/>
          </a:xfrm>
          <a:prstGeom prst="ellipse">
            <a:avLst/>
          </a:prstGeom>
          <a:solidFill>
            <a:srgbClr val="F8B0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8FAD910B-7C4E-411D-BC80-D4DE1F3961DF}"/>
              </a:ext>
            </a:extLst>
          </p:cNvPr>
          <p:cNvSpPr/>
          <p:nvPr/>
        </p:nvSpPr>
        <p:spPr>
          <a:xfrm>
            <a:off x="4802558" y="4492340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25C031BB-CAF2-42BD-826F-20F7C95CE337}"/>
              </a:ext>
            </a:extLst>
          </p:cNvPr>
          <p:cNvSpPr/>
          <p:nvPr/>
        </p:nvSpPr>
        <p:spPr>
          <a:xfrm>
            <a:off x="4901028" y="4590449"/>
            <a:ext cx="104774" cy="104774"/>
          </a:xfrm>
          <a:prstGeom prst="ellipse">
            <a:avLst/>
          </a:prstGeom>
          <a:solidFill>
            <a:srgbClr val="F8B0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44E12ABF-1013-4A58-9BFE-EFFF8D53E410}"/>
              </a:ext>
            </a:extLst>
          </p:cNvPr>
          <p:cNvSpPr/>
          <p:nvPr/>
        </p:nvSpPr>
        <p:spPr>
          <a:xfrm>
            <a:off x="4806932" y="5006899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617F31FA-8629-4F43-B887-C17711001CDC}"/>
              </a:ext>
            </a:extLst>
          </p:cNvPr>
          <p:cNvSpPr/>
          <p:nvPr/>
        </p:nvSpPr>
        <p:spPr>
          <a:xfrm>
            <a:off x="4905402" y="5105008"/>
            <a:ext cx="104774" cy="104774"/>
          </a:xfrm>
          <a:prstGeom prst="ellipse">
            <a:avLst/>
          </a:prstGeom>
          <a:solidFill>
            <a:srgbClr val="F8B0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D3B100DB-F635-41F5-904B-0F75C250F928}"/>
              </a:ext>
            </a:extLst>
          </p:cNvPr>
          <p:cNvSpPr/>
          <p:nvPr/>
        </p:nvSpPr>
        <p:spPr>
          <a:xfrm>
            <a:off x="5415005" y="3729883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609456A8-2CA1-482F-A9F2-E1EB55F26B77}"/>
              </a:ext>
            </a:extLst>
          </p:cNvPr>
          <p:cNvSpPr/>
          <p:nvPr/>
        </p:nvSpPr>
        <p:spPr>
          <a:xfrm>
            <a:off x="5513475" y="3827992"/>
            <a:ext cx="104774" cy="10477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4251EDE4-1A52-47E6-B8B8-CA0D1251FFEC}"/>
              </a:ext>
            </a:extLst>
          </p:cNvPr>
          <p:cNvSpPr/>
          <p:nvPr/>
        </p:nvSpPr>
        <p:spPr>
          <a:xfrm>
            <a:off x="5418284" y="4245272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A59857BE-B446-4652-B036-C5A5CBB6E81C}"/>
              </a:ext>
            </a:extLst>
          </p:cNvPr>
          <p:cNvSpPr/>
          <p:nvPr/>
        </p:nvSpPr>
        <p:spPr>
          <a:xfrm>
            <a:off x="5516754" y="4343381"/>
            <a:ext cx="104774" cy="10477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8F9D3DB5-FA5B-4597-BE99-0CCA59167AB1}"/>
              </a:ext>
            </a:extLst>
          </p:cNvPr>
          <p:cNvSpPr/>
          <p:nvPr/>
        </p:nvSpPr>
        <p:spPr>
          <a:xfrm>
            <a:off x="5416982" y="4736690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B69DEE40-4D41-47DB-AC58-BFED81E3BBBE}"/>
              </a:ext>
            </a:extLst>
          </p:cNvPr>
          <p:cNvSpPr/>
          <p:nvPr/>
        </p:nvSpPr>
        <p:spPr>
          <a:xfrm>
            <a:off x="5515452" y="4834799"/>
            <a:ext cx="104774" cy="10477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9634C08B-2C7B-49DE-81B8-B01E1BF7A74C}"/>
              </a:ext>
            </a:extLst>
          </p:cNvPr>
          <p:cNvSpPr/>
          <p:nvPr/>
        </p:nvSpPr>
        <p:spPr>
          <a:xfrm>
            <a:off x="6034885" y="4237317"/>
            <a:ext cx="295979" cy="295979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8AC0FE0A-5D7A-4B75-9F39-EBC8E5FB1A6A}"/>
              </a:ext>
            </a:extLst>
          </p:cNvPr>
          <p:cNvSpPr/>
          <p:nvPr/>
        </p:nvSpPr>
        <p:spPr>
          <a:xfrm>
            <a:off x="6133355" y="4335426"/>
            <a:ext cx="104774" cy="10477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BBDEA955-5D49-4FF1-A39C-29B3AC5FA06A}"/>
              </a:ext>
            </a:extLst>
          </p:cNvPr>
          <p:cNvSpPr/>
          <p:nvPr/>
        </p:nvSpPr>
        <p:spPr>
          <a:xfrm>
            <a:off x="2038307" y="5221493"/>
            <a:ext cx="54071" cy="5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28ABFF60-498D-4E7B-B46D-2C034CF37953}"/>
              </a:ext>
            </a:extLst>
          </p:cNvPr>
          <p:cNvSpPr/>
          <p:nvPr/>
        </p:nvSpPr>
        <p:spPr>
          <a:xfrm>
            <a:off x="2038577" y="5401657"/>
            <a:ext cx="54071" cy="5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A6E514EB-9F9A-443B-853A-598362FED2CB}"/>
              </a:ext>
            </a:extLst>
          </p:cNvPr>
          <p:cNvSpPr/>
          <p:nvPr/>
        </p:nvSpPr>
        <p:spPr>
          <a:xfrm>
            <a:off x="2039929" y="5586155"/>
            <a:ext cx="54071" cy="5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022ADC0D-849A-4AAD-B115-F7B97691A684}"/>
              </a:ext>
            </a:extLst>
          </p:cNvPr>
          <p:cNvSpPr txBox="1"/>
          <p:nvPr/>
        </p:nvSpPr>
        <p:spPr>
          <a:xfrm>
            <a:off x="1414781" y="1843559"/>
            <a:ext cx="145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 Images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9A4805B7-8C98-4868-AF6A-BE604955E62E}"/>
              </a:ext>
            </a:extLst>
          </p:cNvPr>
          <p:cNvSpPr txBox="1"/>
          <p:nvPr/>
        </p:nvSpPr>
        <p:spPr>
          <a:xfrm>
            <a:off x="4144145" y="5349268"/>
            <a:ext cx="188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E2F86283-4D04-43AE-B24C-AEF2F9EAB96D}"/>
              </a:ext>
            </a:extLst>
          </p:cNvPr>
          <p:cNvSpPr txBox="1"/>
          <p:nvPr/>
        </p:nvSpPr>
        <p:spPr>
          <a:xfrm>
            <a:off x="6946286" y="3926150"/>
            <a:ext cx="1052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̂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E940391F-24A1-45B2-9342-AF395B5AB012}"/>
              </a:ext>
            </a:extLst>
          </p:cNvPr>
          <p:cNvSpPr txBox="1"/>
          <p:nvPr/>
        </p:nvSpPr>
        <p:spPr>
          <a:xfrm>
            <a:off x="2880947" y="3272330"/>
            <a:ext cx="29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BBD8C694-47D0-45E6-95E6-57E0860110AB}"/>
              </a:ext>
            </a:extLst>
          </p:cNvPr>
          <p:cNvSpPr txBox="1"/>
          <p:nvPr/>
        </p:nvSpPr>
        <p:spPr>
          <a:xfrm>
            <a:off x="2873428" y="4717870"/>
            <a:ext cx="29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feld 159">
                <a:extLst>
                  <a:ext uri="{FF2B5EF4-FFF2-40B4-BE49-F238E27FC236}">
                    <a16:creationId xmlns:a16="http://schemas.microsoft.com/office/drawing/2014/main" id="{CD1E4519-691B-41BB-AB6C-7E17F5925966}"/>
                  </a:ext>
                </a:extLst>
              </p:cNvPr>
              <p:cNvSpPr txBox="1"/>
              <p:nvPr/>
            </p:nvSpPr>
            <p:spPr>
              <a:xfrm>
                <a:off x="3482047" y="1652120"/>
                <a:ext cx="12625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dirty="0"/>
                            <m:t>θ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0" name="Textfeld 159">
                <a:extLst>
                  <a:ext uri="{FF2B5EF4-FFF2-40B4-BE49-F238E27FC236}">
                    <a16:creationId xmlns:a16="http://schemas.microsoft.com/office/drawing/2014/main" id="{CD1E4519-691B-41BB-AB6C-7E17F5925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047" y="1652120"/>
                <a:ext cx="126250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831F44D7-4515-4984-8B76-95984DB11DCA}"/>
                  </a:ext>
                </a:extLst>
              </p:cNvPr>
              <p:cNvSpPr txBox="1"/>
              <p:nvPr/>
            </p:nvSpPr>
            <p:spPr>
              <a:xfrm>
                <a:off x="3482046" y="2080838"/>
                <a:ext cx="12625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dirty="0"/>
                            <m:t>θ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831F44D7-4515-4984-8B76-95984DB1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046" y="2080838"/>
                <a:ext cx="12625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Ellipse 161">
            <a:extLst>
              <a:ext uri="{FF2B5EF4-FFF2-40B4-BE49-F238E27FC236}">
                <a16:creationId xmlns:a16="http://schemas.microsoft.com/office/drawing/2014/main" id="{0DD62012-623D-4527-BC6C-0E99BBE8A2FC}"/>
              </a:ext>
            </a:extLst>
          </p:cNvPr>
          <p:cNvSpPr/>
          <p:nvPr/>
        </p:nvSpPr>
        <p:spPr>
          <a:xfrm>
            <a:off x="3994653" y="2652726"/>
            <a:ext cx="54071" cy="5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8681F3D1-4E44-41AA-93D5-8890936285BA}"/>
              </a:ext>
            </a:extLst>
          </p:cNvPr>
          <p:cNvSpPr/>
          <p:nvPr/>
        </p:nvSpPr>
        <p:spPr>
          <a:xfrm>
            <a:off x="3994923" y="2832890"/>
            <a:ext cx="54071" cy="5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1971B8C5-2346-4C47-A2B3-185FFD7A5DFF}"/>
              </a:ext>
            </a:extLst>
          </p:cNvPr>
          <p:cNvSpPr/>
          <p:nvPr/>
        </p:nvSpPr>
        <p:spPr>
          <a:xfrm>
            <a:off x="3996275" y="3017388"/>
            <a:ext cx="54071" cy="5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DF62E42-47D9-4666-A376-B45D36A637CD}"/>
              </a:ext>
            </a:extLst>
          </p:cNvPr>
          <p:cNvSpPr txBox="1"/>
          <p:nvPr/>
        </p:nvSpPr>
        <p:spPr>
          <a:xfrm>
            <a:off x="4341409" y="1847896"/>
            <a:ext cx="145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Labels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369ACF67-A52B-426B-9E66-08D14CDCE5AD}"/>
              </a:ext>
            </a:extLst>
          </p:cNvPr>
          <p:cNvSpPr txBox="1"/>
          <p:nvPr/>
        </p:nvSpPr>
        <p:spPr>
          <a:xfrm>
            <a:off x="7179487" y="4204179"/>
            <a:ext cx="145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D8B60C33-87C2-47D9-A027-1AF703CA93FA}"/>
              </a:ext>
            </a:extLst>
          </p:cNvPr>
          <p:cNvSpPr txBox="1"/>
          <p:nvPr/>
        </p:nvSpPr>
        <p:spPr>
          <a:xfrm>
            <a:off x="5359990" y="3330526"/>
            <a:ext cx="145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</a:t>
            </a:r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72290C03-E1CA-4427-B1CA-72FD3F197C18}"/>
              </a:ext>
            </a:extLst>
          </p:cNvPr>
          <p:cNvSpPr/>
          <p:nvPr/>
        </p:nvSpPr>
        <p:spPr>
          <a:xfrm>
            <a:off x="6088367" y="2275742"/>
            <a:ext cx="400089" cy="40008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BA101686-052B-4F05-BCB3-D4425A04B76F}"/>
              </a:ext>
            </a:extLst>
          </p:cNvPr>
          <p:cNvCxnSpPr>
            <a:cxnSpLocks/>
            <a:endCxn id="168" idx="2"/>
          </p:cNvCxnSpPr>
          <p:nvPr/>
        </p:nvCxnSpPr>
        <p:spPr>
          <a:xfrm flipV="1">
            <a:off x="4422179" y="2475787"/>
            <a:ext cx="1666188" cy="9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Textfeld 173">
            <a:extLst>
              <a:ext uri="{FF2B5EF4-FFF2-40B4-BE49-F238E27FC236}">
                <a16:creationId xmlns:a16="http://schemas.microsoft.com/office/drawing/2014/main" id="{38A4FB71-9B14-4311-8328-5D7DF5808F7C}"/>
              </a:ext>
            </a:extLst>
          </p:cNvPr>
          <p:cNvSpPr txBox="1"/>
          <p:nvPr/>
        </p:nvSpPr>
        <p:spPr>
          <a:xfrm>
            <a:off x="5800776" y="1927652"/>
            <a:ext cx="287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-</a:t>
            </a:r>
            <a:endParaRPr lang="de-DE" sz="2000" dirty="0"/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0371E814-FBF1-48D5-9536-9BAD11B06E8F}"/>
              </a:ext>
            </a:extLst>
          </p:cNvPr>
          <p:cNvSpPr txBox="1"/>
          <p:nvPr/>
        </p:nvSpPr>
        <p:spPr>
          <a:xfrm>
            <a:off x="6097465" y="2171834"/>
            <a:ext cx="287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+</a:t>
            </a:r>
            <a:endParaRPr lang="de-DE" sz="1600" dirty="0"/>
          </a:p>
        </p:txBody>
      </p: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2D4197F5-80A4-48A6-8CA4-D103A157F276}"/>
              </a:ext>
            </a:extLst>
          </p:cNvPr>
          <p:cNvCxnSpPr>
            <a:cxnSpLocks/>
          </p:cNvCxnSpPr>
          <p:nvPr/>
        </p:nvCxnSpPr>
        <p:spPr>
          <a:xfrm flipH="1" flipV="1">
            <a:off x="6890479" y="3264018"/>
            <a:ext cx="7803" cy="7585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A026438D-D230-474C-A3D5-B9AD8C344181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 flipV="1">
            <a:off x="6429864" y="2617239"/>
            <a:ext cx="460707" cy="655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062A97FF-AEBB-4C40-B2EF-EB5F88700086}"/>
              </a:ext>
            </a:extLst>
          </p:cNvPr>
          <p:cNvCxnSpPr>
            <a:cxnSpLocks/>
            <a:stCxn id="168" idx="4"/>
          </p:cNvCxnSpPr>
          <p:nvPr/>
        </p:nvCxnSpPr>
        <p:spPr>
          <a:xfrm flipH="1">
            <a:off x="6288411" y="2675831"/>
            <a:ext cx="1" cy="431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12E845B0-7F95-422E-9381-1C956B18E126}"/>
                  </a:ext>
                </a:extLst>
              </p:cNvPr>
              <p:cNvSpPr txBox="1"/>
              <p:nvPr/>
            </p:nvSpPr>
            <p:spPr>
              <a:xfrm>
                <a:off x="6368146" y="4089472"/>
                <a:ext cx="12625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dirty="0"/>
                            <m:t>θ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8" name="Textfeld 247">
                <a:extLst>
                  <a:ext uri="{FF2B5EF4-FFF2-40B4-BE49-F238E27FC236}">
                    <a16:creationId xmlns:a16="http://schemas.microsoft.com/office/drawing/2014/main" id="{12E845B0-7F95-422E-9381-1C956B18E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46" y="4089472"/>
                <a:ext cx="126250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FD7B3586-CF61-4F30-858A-8009EBDDD781}"/>
                  </a:ext>
                </a:extLst>
              </p:cNvPr>
              <p:cNvSpPr txBox="1"/>
              <p:nvPr/>
            </p:nvSpPr>
            <p:spPr>
              <a:xfrm>
                <a:off x="6368145" y="4594390"/>
                <a:ext cx="12625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dirty="0"/>
                            <m:t>θ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FD7B3586-CF61-4F30-858A-8009EBDDD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45" y="4594390"/>
                <a:ext cx="126250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Ellipse 249">
            <a:extLst>
              <a:ext uri="{FF2B5EF4-FFF2-40B4-BE49-F238E27FC236}">
                <a16:creationId xmlns:a16="http://schemas.microsoft.com/office/drawing/2014/main" id="{DFD8766C-DB27-4DCD-AFA1-4485235F6C3E}"/>
              </a:ext>
            </a:extLst>
          </p:cNvPr>
          <p:cNvSpPr/>
          <p:nvPr/>
        </p:nvSpPr>
        <p:spPr>
          <a:xfrm>
            <a:off x="6869624" y="5157296"/>
            <a:ext cx="54071" cy="5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1" name="Ellipse 250">
            <a:extLst>
              <a:ext uri="{FF2B5EF4-FFF2-40B4-BE49-F238E27FC236}">
                <a16:creationId xmlns:a16="http://schemas.microsoft.com/office/drawing/2014/main" id="{38CA6986-1D4F-4686-96A7-65216EF6460D}"/>
              </a:ext>
            </a:extLst>
          </p:cNvPr>
          <p:cNvSpPr/>
          <p:nvPr/>
        </p:nvSpPr>
        <p:spPr>
          <a:xfrm>
            <a:off x="6869894" y="5337460"/>
            <a:ext cx="54071" cy="5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Ellipse 251">
            <a:extLst>
              <a:ext uri="{FF2B5EF4-FFF2-40B4-BE49-F238E27FC236}">
                <a16:creationId xmlns:a16="http://schemas.microsoft.com/office/drawing/2014/main" id="{0B1078F1-F536-426E-8C42-FE68269B090C}"/>
              </a:ext>
            </a:extLst>
          </p:cNvPr>
          <p:cNvSpPr/>
          <p:nvPr/>
        </p:nvSpPr>
        <p:spPr>
          <a:xfrm>
            <a:off x="6871246" y="5521958"/>
            <a:ext cx="54071" cy="540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3" name="Textfeld 252">
            <a:extLst>
              <a:ext uri="{FF2B5EF4-FFF2-40B4-BE49-F238E27FC236}">
                <a16:creationId xmlns:a16="http://schemas.microsoft.com/office/drawing/2014/main" id="{D4755D6B-AD4E-44A8-91E7-B4E6FD1CB6FE}"/>
              </a:ext>
            </a:extLst>
          </p:cNvPr>
          <p:cNvSpPr txBox="1"/>
          <p:nvPr/>
        </p:nvSpPr>
        <p:spPr>
          <a:xfrm>
            <a:off x="6938205" y="4433210"/>
            <a:ext cx="10529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̂</a:t>
            </a:r>
          </a:p>
        </p:txBody>
      </p:sp>
    </p:spTree>
    <p:extLst>
      <p:ext uri="{BB962C8B-B14F-4D97-AF65-F5344CB8AC3E}">
        <p14:creationId xmlns:p14="http://schemas.microsoft.com/office/powerpoint/2010/main" val="29274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5292-7FAB-4D42-B759-66FEF868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</a:t>
            </a:r>
          </a:p>
        </p:txBody>
      </p:sp>
      <p:pic>
        <p:nvPicPr>
          <p:cNvPr id="3" name="Graphic 4" descr="Videokamera">
            <a:extLst>
              <a:ext uri="{FF2B5EF4-FFF2-40B4-BE49-F238E27FC236}">
                <a16:creationId xmlns:a16="http://schemas.microsoft.com/office/drawing/2014/main" id="{DE63F752-DCAB-4675-90F7-D190841A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9040" y="1683555"/>
            <a:ext cx="1489494" cy="1475116"/>
          </a:xfrm>
          <a:prstGeom prst="rect">
            <a:avLst/>
          </a:prstGeom>
        </p:spPr>
      </p:pic>
      <p:pic>
        <p:nvPicPr>
          <p:cNvPr id="6" name="Graphic 6" descr="Computer">
            <a:extLst>
              <a:ext uri="{FF2B5EF4-FFF2-40B4-BE49-F238E27FC236}">
                <a16:creationId xmlns:a16="http://schemas.microsoft.com/office/drawing/2014/main" id="{7B6F6E34-D3D6-4223-9E3E-BE93E07A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7365" y="3652203"/>
            <a:ext cx="1518249" cy="1518249"/>
          </a:xfrm>
          <a:prstGeom prst="rect">
            <a:avLst/>
          </a:prstGeom>
        </p:spPr>
      </p:pic>
      <p:pic>
        <p:nvPicPr>
          <p:cNvPr id="8" name="Graphic 8" descr="Prozessor">
            <a:extLst>
              <a:ext uri="{FF2B5EF4-FFF2-40B4-BE49-F238E27FC236}">
                <a16:creationId xmlns:a16="http://schemas.microsoft.com/office/drawing/2014/main" id="{98DA42B7-57F7-42C6-9826-B2ABEB792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9653" y="3831921"/>
            <a:ext cx="1173192" cy="1158815"/>
          </a:xfrm>
          <a:prstGeom prst="rect">
            <a:avLst/>
          </a:prstGeom>
        </p:spPr>
      </p:pic>
      <p:pic>
        <p:nvPicPr>
          <p:cNvPr id="10" name="Grafik 9" descr="Messgerät">
            <a:extLst>
              <a:ext uri="{FF2B5EF4-FFF2-40B4-BE49-F238E27FC236}">
                <a16:creationId xmlns:a16="http://schemas.microsoft.com/office/drawing/2014/main" id="{289375D1-968D-42A5-87C1-AE1548E1F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1330" y="1767452"/>
            <a:ext cx="1312334" cy="1312334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CCB7EB5-A428-4F15-8F1D-5FFFDBD1C7A8}"/>
              </a:ext>
            </a:extLst>
          </p:cNvPr>
          <p:cNvCxnSpPr>
            <a:cxnSpLocks/>
          </p:cNvCxnSpPr>
          <p:nvPr/>
        </p:nvCxnSpPr>
        <p:spPr>
          <a:xfrm>
            <a:off x="5354583" y="3261508"/>
            <a:ext cx="1" cy="470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0D257F7-CA6D-4FB1-9267-A1635A44D6EE}"/>
              </a:ext>
            </a:extLst>
          </p:cNvPr>
          <p:cNvCxnSpPr/>
          <p:nvPr/>
        </p:nvCxnSpPr>
        <p:spPr>
          <a:xfrm flipV="1">
            <a:off x="8006503" y="2878382"/>
            <a:ext cx="0" cy="953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FF33B111-C980-4DE2-8811-532A165F9D8A}"/>
              </a:ext>
            </a:extLst>
          </p:cNvPr>
          <p:cNvCxnSpPr>
            <a:cxnSpLocks/>
          </p:cNvCxnSpPr>
          <p:nvPr/>
        </p:nvCxnSpPr>
        <p:spPr>
          <a:xfrm>
            <a:off x="8196880" y="2937649"/>
            <a:ext cx="0" cy="894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4035109-9C5F-402A-9B0E-3E57D535357F}"/>
              </a:ext>
            </a:extLst>
          </p:cNvPr>
          <p:cNvCxnSpPr>
            <a:cxnSpLocks/>
          </p:cNvCxnSpPr>
          <p:nvPr/>
        </p:nvCxnSpPr>
        <p:spPr>
          <a:xfrm>
            <a:off x="6407124" y="4333241"/>
            <a:ext cx="10116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7D7644-A664-4B63-A173-EDFF0B2A9E19}"/>
              </a:ext>
            </a:extLst>
          </p:cNvPr>
          <p:cNvCxnSpPr>
            <a:cxnSpLocks/>
          </p:cNvCxnSpPr>
          <p:nvPr/>
        </p:nvCxnSpPr>
        <p:spPr>
          <a:xfrm flipH="1">
            <a:off x="6380998" y="4519691"/>
            <a:ext cx="10116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35163BDB-DB1A-4768-80AF-A59525897C8E}"/>
              </a:ext>
            </a:extLst>
          </p:cNvPr>
          <p:cNvSpPr txBox="1"/>
          <p:nvPr/>
        </p:nvSpPr>
        <p:spPr>
          <a:xfrm>
            <a:off x="4912269" y="1608905"/>
            <a:ext cx="103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E1585D3-6018-457C-857E-95C1F991B1F0}"/>
              </a:ext>
            </a:extLst>
          </p:cNvPr>
          <p:cNvSpPr txBox="1"/>
          <p:nvPr/>
        </p:nvSpPr>
        <p:spPr>
          <a:xfrm>
            <a:off x="5740105" y="4931001"/>
            <a:ext cx="72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3D7FF54-CE95-40E2-B1B6-7A5D77B444D8}"/>
              </a:ext>
            </a:extLst>
          </p:cNvPr>
          <p:cNvSpPr txBox="1"/>
          <p:nvPr/>
        </p:nvSpPr>
        <p:spPr>
          <a:xfrm>
            <a:off x="7792559" y="4894759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MCU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572305A-8FB8-4113-B25A-65C2166546A6}"/>
              </a:ext>
            </a:extLst>
          </p:cNvPr>
          <p:cNvSpPr txBox="1"/>
          <p:nvPr/>
        </p:nvSpPr>
        <p:spPr>
          <a:xfrm>
            <a:off x="7712194" y="1608905"/>
            <a:ext cx="117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8376562-990F-476E-BB55-7E2879012B51}"/>
              </a:ext>
            </a:extLst>
          </p:cNvPr>
          <p:cNvSpPr txBox="1"/>
          <p:nvPr/>
        </p:nvSpPr>
        <p:spPr>
          <a:xfrm>
            <a:off x="5444199" y="3329025"/>
            <a:ext cx="825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</a:t>
            </a:r>
            <a:endParaRPr lang="en-US" sz="12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E4A805A-0A30-444C-ABE5-9BA5FF0B2AA9}"/>
              </a:ext>
            </a:extLst>
          </p:cNvPr>
          <p:cNvSpPr txBox="1"/>
          <p:nvPr/>
        </p:nvSpPr>
        <p:spPr>
          <a:xfrm>
            <a:off x="7282972" y="3123175"/>
            <a:ext cx="99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Motor Power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E3F6DA4-E4C8-48C1-89D9-25FE15AAED62}"/>
              </a:ext>
            </a:extLst>
          </p:cNvPr>
          <p:cNvSpPr txBox="1"/>
          <p:nvPr/>
        </p:nvSpPr>
        <p:spPr>
          <a:xfrm>
            <a:off x="8246538" y="2968128"/>
            <a:ext cx="108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Motor Encoder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5CF508-A78B-492F-B394-0FD80B460571}"/>
              </a:ext>
            </a:extLst>
          </p:cNvPr>
          <p:cNvSpPr txBox="1"/>
          <p:nvPr/>
        </p:nvSpPr>
        <p:spPr>
          <a:xfrm>
            <a:off x="6689630" y="3782594"/>
            <a:ext cx="126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θ</a:t>
            </a:r>
            <a:endParaRPr lang="en-US" sz="32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DB60928-F3A0-4F49-A45A-2F221097A5E3}"/>
              </a:ext>
            </a:extLst>
          </p:cNvPr>
          <p:cNvSpPr txBox="1"/>
          <p:nvPr/>
        </p:nvSpPr>
        <p:spPr>
          <a:xfrm>
            <a:off x="8421102" y="3377476"/>
            <a:ext cx="126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C00000"/>
                </a:solidFill>
              </a:rPr>
              <a:t>θ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19383" b="16996"/>
          <a:stretch/>
        </p:blipFill>
        <p:spPr>
          <a:xfrm>
            <a:off x="113187" y="1706027"/>
            <a:ext cx="4408492" cy="3882164"/>
          </a:xfrm>
          <a:prstGeom prst="rect">
            <a:avLst/>
          </a:prstGeom>
        </p:spPr>
      </p:pic>
      <p:pic>
        <p:nvPicPr>
          <p:cNvPr id="23" name="Grafik 22" descr="Zahnräder">
            <a:extLst>
              <a:ext uri="{FF2B5EF4-FFF2-40B4-BE49-F238E27FC236}">
                <a16:creationId xmlns:a16="http://schemas.microsoft.com/office/drawing/2014/main" id="{A30BB6D9-41AB-403F-996B-519FBD98F7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72385">
            <a:off x="4700702" y="4746609"/>
            <a:ext cx="914400" cy="9144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977DB67E-71BD-4734-9C80-5C6FAA212D64}"/>
              </a:ext>
            </a:extLst>
          </p:cNvPr>
          <p:cNvSpPr txBox="1"/>
          <p:nvPr/>
        </p:nvSpPr>
        <p:spPr>
          <a:xfrm>
            <a:off x="5210530" y="5284306"/>
            <a:ext cx="118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Training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428EE7-BB2D-491D-B9D5-B7D75056A16B}"/>
              </a:ext>
            </a:extLst>
          </p:cNvPr>
          <p:cNvSpPr txBox="1"/>
          <p:nvPr/>
        </p:nvSpPr>
        <p:spPr>
          <a:xfrm>
            <a:off x="6711743" y="3634518"/>
            <a:ext cx="56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29361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" grpId="0"/>
      <p:bldP spid="29" grpId="0"/>
      <p:bldP spid="24" grpId="0"/>
      <p:bldP spid="24" grpId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3DA82-90B6-4D5A-AE2F-587E3187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Details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5EA554C-35BF-4449-982B-D4E76F3D6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296949"/>
              </p:ext>
            </p:extLst>
          </p:nvPr>
        </p:nvGraphicFramePr>
        <p:xfrm>
          <a:off x="457200" y="1443038"/>
          <a:ext cx="8229600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8920863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14717210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5289175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535393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Testing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54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Size in </a:t>
                      </a:r>
                      <a:r>
                        <a:rPr lang="de-DE" dirty="0" err="1"/>
                        <a:t>Giga</a:t>
                      </a:r>
                      <a:r>
                        <a:rPr lang="de-DE" dirty="0"/>
                        <a:t> 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3,84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3,84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26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Number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5473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D07FB43-2F3E-4E46-B910-651C06964745}"/>
              </a:ext>
            </a:extLst>
          </p:cNvPr>
          <p:cNvSpPr txBox="1"/>
          <p:nvPr/>
        </p:nvSpPr>
        <p:spPr>
          <a:xfrm>
            <a:off x="1353845" y="2707099"/>
            <a:ext cx="351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Augmentation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ABF96D-9B97-4A13-A06A-986C7960F0E0}"/>
              </a:ext>
            </a:extLst>
          </p:cNvPr>
          <p:cNvSpPr txBox="1"/>
          <p:nvPr/>
        </p:nvSpPr>
        <p:spPr>
          <a:xfrm>
            <a:off x="5226266" y="2844326"/>
            <a:ext cx="365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45 </a:t>
            </a:r>
            <a:r>
              <a:rPr lang="de-DE" dirty="0" err="1"/>
              <a:t>epochs</a:t>
            </a:r>
            <a:endParaRPr lang="de-DE" dirty="0"/>
          </a:p>
          <a:p>
            <a:r>
              <a:rPr lang="de-DE" dirty="0"/>
              <a:t> (3.600.000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2CA81B-AA38-4F0B-A89A-976580A0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130554"/>
            <a:ext cx="4307427" cy="83146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9781F9C-8633-4594-AF7B-AECB68DB4C27}"/>
              </a:ext>
            </a:extLst>
          </p:cNvPr>
          <p:cNvSpPr txBox="1"/>
          <p:nvPr/>
        </p:nvSpPr>
        <p:spPr>
          <a:xfrm>
            <a:off x="5587175" y="3784506"/>
            <a:ext cx="346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endParaRPr lang="de-DE" dirty="0"/>
          </a:p>
          <a:p>
            <a:r>
              <a:rPr lang="de-DE" dirty="0"/>
              <a:t>Network Architecture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66713C-D504-4D35-A702-4100CF851C85}"/>
              </a:ext>
            </a:extLst>
          </p:cNvPr>
          <p:cNvSpPr txBox="1"/>
          <p:nvPr/>
        </p:nvSpPr>
        <p:spPr>
          <a:xfrm>
            <a:off x="5902332" y="4761222"/>
            <a:ext cx="283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Custom Loss: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6DCD78-AA3C-423A-BD3A-C3A62DFD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" y="3050388"/>
            <a:ext cx="4227219" cy="2911626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325790" y="1073706"/>
            <a:ext cx="233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Table 1: Data Sets</a:t>
            </a:r>
          </a:p>
        </p:txBody>
      </p:sp>
    </p:spTree>
    <p:extLst>
      <p:ext uri="{BB962C8B-B14F-4D97-AF65-F5344CB8AC3E}">
        <p14:creationId xmlns:p14="http://schemas.microsoft.com/office/powerpoint/2010/main" val="308981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370</Words>
  <Application>Microsoft Office PowerPoint</Application>
  <PresentationFormat>Bildschirmpräsentation (4:3)</PresentationFormat>
  <Paragraphs>123</Paragraphs>
  <Slides>18</Slides>
  <Notes>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Tahoma</vt:lpstr>
      <vt:lpstr>Times New Roman</vt:lpstr>
      <vt:lpstr>Office-Design</vt:lpstr>
      <vt:lpstr>Vision  control</vt:lpstr>
      <vt:lpstr>Project Team</vt:lpstr>
      <vt:lpstr>Goal</vt:lpstr>
      <vt:lpstr>Machine Learning Definition / Examples</vt:lpstr>
      <vt:lpstr>Machine Learning Motivation</vt:lpstr>
      <vt:lpstr>Final Setup</vt:lpstr>
      <vt:lpstr>Supervised Learning</vt:lpstr>
      <vt:lpstr>Approach</vt:lpstr>
      <vt:lpstr>Training Details</vt:lpstr>
      <vt:lpstr>Training Results</vt:lpstr>
      <vt:lpstr>Timeline</vt:lpstr>
      <vt:lpstr>Costs</vt:lpstr>
      <vt:lpstr>Live Demo Q &amp; A</vt:lpstr>
      <vt:lpstr>Hardware</vt:lpstr>
      <vt:lpstr>Model Implementation I</vt:lpstr>
      <vt:lpstr>Model Implementation II</vt:lpstr>
      <vt:lpstr>Model Implementation III</vt:lpstr>
      <vt:lpstr>Bibliography</vt:lpstr>
    </vt:vector>
  </TitlesOfParts>
  <Company>croops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iMac24</dc:creator>
  <cp:lastModifiedBy>Hundgeburth Laurenz Amadeus</cp:lastModifiedBy>
  <cp:revision>152</cp:revision>
  <dcterms:created xsi:type="dcterms:W3CDTF">2012-01-17T09:31:30Z</dcterms:created>
  <dcterms:modified xsi:type="dcterms:W3CDTF">2019-12-13T07:11:32Z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